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sldIdLst>
    <p:sldId id="256" r:id="rId3"/>
    <p:sldId id="262" r:id="rId4"/>
    <p:sldId id="276" r:id="rId5"/>
    <p:sldId id="380" r:id="rId6"/>
    <p:sldId id="361" r:id="rId7"/>
    <p:sldId id="362" r:id="rId8"/>
    <p:sldId id="363" r:id="rId9"/>
    <p:sldId id="284" r:id="rId10"/>
    <p:sldId id="381" r:id="rId11"/>
    <p:sldId id="364" r:id="rId12"/>
    <p:sldId id="384" r:id="rId13"/>
    <p:sldId id="365" r:id="rId14"/>
    <p:sldId id="366" r:id="rId15"/>
    <p:sldId id="367" r:id="rId16"/>
    <p:sldId id="368" r:id="rId17"/>
    <p:sldId id="379" r:id="rId18"/>
    <p:sldId id="387" r:id="rId19"/>
    <p:sldId id="422" r:id="rId20"/>
    <p:sldId id="423" r:id="rId21"/>
    <p:sldId id="424" r:id="rId22"/>
    <p:sldId id="425" r:id="rId23"/>
    <p:sldId id="426" r:id="rId24"/>
    <p:sldId id="427" r:id="rId25"/>
    <p:sldId id="428" r:id="rId26"/>
    <p:sldId id="385" r:id="rId27"/>
    <p:sldId id="429" r:id="rId28"/>
    <p:sldId id="430" r:id="rId29"/>
    <p:sldId id="431" r:id="rId30"/>
    <p:sldId id="432" r:id="rId31"/>
    <p:sldId id="433" r:id="rId32"/>
    <p:sldId id="434" r:id="rId33"/>
    <p:sldId id="369" r:id="rId34"/>
    <p:sldId id="382" r:id="rId35"/>
    <p:sldId id="371" r:id="rId36"/>
    <p:sldId id="372" r:id="rId37"/>
    <p:sldId id="373" r:id="rId38"/>
    <p:sldId id="374" r:id="rId39"/>
    <p:sldId id="375" r:id="rId40"/>
    <p:sldId id="376" r:id="rId41"/>
    <p:sldId id="377" r:id="rId42"/>
    <p:sldId id="378" r:id="rId43"/>
    <p:sldId id="386" r:id="rId44"/>
    <p:sldId id="370" r:id="rId45"/>
    <p:sldId id="435" r:id="rId46"/>
    <p:sldId id="389" r:id="rId47"/>
    <p:sldId id="436" r:id="rId48"/>
    <p:sldId id="437" r:id="rId49"/>
    <p:sldId id="438" r:id="rId50"/>
    <p:sldId id="439" r:id="rId51"/>
    <p:sldId id="390" r:id="rId52"/>
    <p:sldId id="391" r:id="rId53"/>
    <p:sldId id="442" r:id="rId54"/>
    <p:sldId id="443" r:id="rId55"/>
    <p:sldId id="440" r:id="rId56"/>
    <p:sldId id="441" r:id="rId57"/>
    <p:sldId id="392" r:id="rId58"/>
    <p:sldId id="444" r:id="rId59"/>
    <p:sldId id="445" r:id="rId60"/>
    <p:sldId id="446" r:id="rId61"/>
    <p:sldId id="393" r:id="rId62"/>
    <p:sldId id="394" r:id="rId63"/>
    <p:sldId id="396" r:id="rId64"/>
    <p:sldId id="403" r:id="rId65"/>
    <p:sldId id="397" r:id="rId66"/>
    <p:sldId id="401" r:id="rId67"/>
    <p:sldId id="402" r:id="rId68"/>
    <p:sldId id="398" r:id="rId69"/>
    <p:sldId id="404" r:id="rId70"/>
    <p:sldId id="452" r:id="rId71"/>
    <p:sldId id="453" r:id="rId72"/>
    <p:sldId id="454" r:id="rId73"/>
    <p:sldId id="407" r:id="rId74"/>
    <p:sldId id="408" r:id="rId75"/>
    <p:sldId id="409" r:id="rId76"/>
    <p:sldId id="411" r:id="rId77"/>
    <p:sldId id="410" r:id="rId78"/>
    <p:sldId id="412" r:id="rId79"/>
    <p:sldId id="413" r:id="rId80"/>
    <p:sldId id="414" r:id="rId81"/>
    <p:sldId id="415" r:id="rId82"/>
    <p:sldId id="416" r:id="rId83"/>
    <p:sldId id="406" r:id="rId84"/>
    <p:sldId id="447" r:id="rId85"/>
    <p:sldId id="448" r:id="rId86"/>
    <p:sldId id="449" r:id="rId87"/>
    <p:sldId id="450" r:id="rId88"/>
    <p:sldId id="451" r:id="rId89"/>
    <p:sldId id="405" r:id="rId90"/>
    <p:sldId id="417" r:id="rId91"/>
    <p:sldId id="418" r:id="rId92"/>
    <p:sldId id="419" r:id="rId93"/>
    <p:sldId id="421" r:id="rId94"/>
    <p:sldId id="420" r:id="rId95"/>
    <p:sldId id="257" r:id="rId96"/>
  </p:sldIdLst>
  <p:sldSz cx="12192000" cy="6858000"/>
  <p:notesSz cx="6858000" cy="12192000"/>
  <p:defaultTextStyle>
    <a:defPPr>
      <a:defRPr lang="ru-RU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78"/>
    <p:restoredTop sz="94650"/>
  </p:normalViewPr>
  <p:slideViewPr>
    <p:cSldViewPr>
      <p:cViewPr varScale="1">
        <p:scale>
          <a:sx n="107" d="100"/>
          <a:sy n="107" d="100"/>
        </p:scale>
        <p:origin x="176" y="55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presProps" Target="presProp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Титульный слайд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ctrTitle"/>
          </p:nvPr>
        </p:nvSpPr>
        <p:spPr bwMode="auto"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>
              <a:defRPr/>
            </a:pPr>
            <a:r>
              <a:rPr lang="ru-RU"/>
              <a:t>Образец заголовка</a:t>
            </a:r>
          </a:p>
        </p:txBody>
      </p:sp>
      <p:sp>
        <p:nvSpPr>
          <p:cNvPr id="5" name="Подзаголовок 2"/>
          <p:cNvSpPr>
            <a:spLocks noGrp="1"/>
          </p:cNvSpPr>
          <p:nvPr>
            <p:ph type="subTitle" idx="1"/>
          </p:nvPr>
        </p:nvSpPr>
        <p:spPr bwMode="auto"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ru-RU"/>
              <a:t>Образец подзаголовка</a:t>
            </a:r>
          </a:p>
        </p:txBody>
      </p:sp>
      <p:sp>
        <p:nvSpPr>
          <p:cNvPr id="6" name="Дата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F9A2CB3F-9E6C-4531-82DF-EF260906E9D5}" type="datetimeFigureOut">
              <a:rPr lang="ru-RU"/>
              <a:t>31.01.2022</a:t>
            </a:fld>
            <a:endParaRPr lang="ru-RU"/>
          </a:p>
        </p:txBody>
      </p:sp>
      <p:sp>
        <p:nvSpPr>
          <p:cNvPr id="7" name="Нижний колонтитул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8" name="Номер слайда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13E68939-3EB5-44F6-8D41-33285E24A685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x" preserve="1" userDrawn="1">
  <p:cSld name="Заголовок и вертикальный текс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</a:p>
        </p:txBody>
      </p:sp>
      <p:sp>
        <p:nvSpPr>
          <p:cNvPr id="5" name="Вертикальный текст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</a:p>
        </p:txBody>
      </p:sp>
      <p:sp>
        <p:nvSpPr>
          <p:cNvPr id="6" name="Дата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F9A2CB3F-9E6C-4531-82DF-EF260906E9D5}" type="datetimeFigureOut">
              <a:rPr lang="ru-RU"/>
              <a:t>31.01.2022</a:t>
            </a:fld>
            <a:endParaRPr lang="ru-RU"/>
          </a:p>
        </p:txBody>
      </p:sp>
      <p:sp>
        <p:nvSpPr>
          <p:cNvPr id="7" name="Нижний колонтитул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8" name="Номер слайда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13E68939-3EB5-44F6-8D41-33285E24A685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itleAndTx" preserve="1" userDrawn="1">
  <p:cSld name="Вертикальный заголовок и текс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Вертикальный заголовок 1"/>
          <p:cNvSpPr>
            <a:spLocks noGrp="1"/>
          </p:cNvSpPr>
          <p:nvPr>
            <p:ph type="title" orient="vert"/>
          </p:nvPr>
        </p:nvSpPr>
        <p:spPr bwMode="auto">
          <a:xfrm>
            <a:off x="8724900" y="365125"/>
            <a:ext cx="2628900" cy="5811838"/>
          </a:xfrm>
        </p:spPr>
        <p:txBody>
          <a:bodyPr vert="eaVert"/>
          <a:lstStyle/>
          <a:p>
            <a:pPr>
              <a:defRPr/>
            </a:pPr>
            <a:r>
              <a:rPr lang="ru-RU"/>
              <a:t>Образец заголовка</a:t>
            </a:r>
          </a:p>
        </p:txBody>
      </p:sp>
      <p:sp>
        <p:nvSpPr>
          <p:cNvPr id="5" name="Вертикальный текст 2"/>
          <p:cNvSpPr>
            <a:spLocks noGrp="1"/>
          </p:cNvSpPr>
          <p:nvPr>
            <p:ph type="body" orient="vert" idx="1"/>
          </p:nvPr>
        </p:nvSpPr>
        <p:spPr bwMode="auto">
          <a:xfrm>
            <a:off x="838200" y="365125"/>
            <a:ext cx="7734300" cy="5811838"/>
          </a:xfrm>
        </p:spPr>
        <p:txBody>
          <a:bodyPr vert="eaVert"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</a:p>
        </p:txBody>
      </p:sp>
      <p:sp>
        <p:nvSpPr>
          <p:cNvPr id="6" name="Дата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F9A2CB3F-9E6C-4531-82DF-EF260906E9D5}" type="datetimeFigureOut">
              <a:rPr lang="ru-RU"/>
              <a:t>31.01.2022</a:t>
            </a:fld>
            <a:endParaRPr lang="ru-RU"/>
          </a:p>
        </p:txBody>
      </p:sp>
      <p:sp>
        <p:nvSpPr>
          <p:cNvPr id="7" name="Нижний колонтитул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8" name="Номер слайда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13E68939-3EB5-44F6-8D41-33285E24A685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obj" userDrawn="1">
  <p:cSld name="1_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bg object 16"/>
          <p:cNvSpPr/>
          <p:nvPr/>
        </p:nvSpPr>
        <p:spPr bwMode="auto">
          <a:xfrm rot="10800000">
            <a:off x="0" y="0"/>
            <a:ext cx="12188952" cy="2667000"/>
          </a:xfrm>
          <a:prstGeom prst="rect">
            <a:avLst/>
          </a:prstGeom>
          <a:blipFill>
            <a:blip r:embed="rId2"/>
            <a:stretch/>
          </a:blipFill>
        </p:spPr>
        <p:txBody>
          <a:bodyPr wrap="square" lIns="0" tIns="0" rIns="0" bIns="0" rtlCol="0"/>
          <a:lstStyle/>
          <a:p>
            <a:pPr>
              <a:defRPr/>
            </a:pPr>
            <a:endParaRPr/>
          </a:p>
        </p:txBody>
      </p:sp>
      <p:sp>
        <p:nvSpPr>
          <p:cNvPr id="5" name="Holder 2"/>
          <p:cNvSpPr>
            <a:spLocks noGrp="1"/>
          </p:cNvSpPr>
          <p:nvPr>
            <p:ph type="title"/>
          </p:nvPr>
        </p:nvSpPr>
        <p:spPr bwMode="auto">
          <a:xfrm>
            <a:off x="685800" y="2667000"/>
            <a:ext cx="7493328" cy="1933575"/>
          </a:xfrm>
          <a:prstGeom prst="rect">
            <a:avLst/>
          </a:prstGeom>
        </p:spPr>
        <p:txBody>
          <a:bodyPr lIns="0" tIns="0" rIns="0" bIns="0"/>
          <a:lstStyle>
            <a:lvl1pPr>
              <a:defRPr sz="6600" b="0" i="0">
                <a:solidFill>
                  <a:schemeClr val="tx1"/>
                </a:solidFill>
                <a:latin typeface="SBSansDisplay-Light"/>
                <a:cs typeface="SBSansDisplay-Light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6" name="Holder 3"/>
          <p:cNvSpPr>
            <a:spLocks noGrp="1"/>
          </p:cNvSpPr>
          <p:nvPr>
            <p:ph type="ftr" sz="quarter" idx="5"/>
          </p:nvPr>
        </p:nvSpPr>
        <p:spPr bwMode="auto"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7" name="Holder 4"/>
          <p:cNvSpPr>
            <a:spLocks noGrp="1"/>
          </p:cNvSpPr>
          <p:nvPr>
            <p:ph type="dt" sz="half" idx="6"/>
          </p:nvPr>
        </p:nvSpPr>
        <p:spPr bwMode="auto"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1D8BD707-D9CF-40AE-B4C6-C98DA3205C09}" type="datetimeFigureOut">
              <a:rPr lang="en-US"/>
              <a:t>1/31/22</a:t>
            </a:fld>
            <a:endParaRPr lang="en-US"/>
          </a:p>
        </p:txBody>
      </p:sp>
      <p:sp>
        <p:nvSpPr>
          <p:cNvPr id="8" name="Holder 5"/>
          <p:cNvSpPr>
            <a:spLocks noGrp="1"/>
          </p:cNvSpPr>
          <p:nvPr>
            <p:ph type="sldNum" sz="quarter" idx="7"/>
          </p:nvPr>
        </p:nvSpPr>
        <p:spPr bwMode="auto"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B6F15528-21DE-4FAA-801E-634DDDAF4B2B}" type="slidenum">
              <a:rPr/>
              <a:t>‹#›</a:t>
            </a:fld>
            <a:endParaRPr/>
          </a:p>
        </p:txBody>
      </p:sp>
      <p:pic>
        <p:nvPicPr>
          <p:cNvPr id="9" name="Рисунок 5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713526" y="715959"/>
            <a:ext cx="3528959" cy="71742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obj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bg object 16"/>
          <p:cNvSpPr/>
          <p:nvPr/>
        </p:nvSpPr>
        <p:spPr bwMode="auto">
          <a:xfrm>
            <a:off x="1560575" y="0"/>
            <a:ext cx="10628376" cy="1691639"/>
          </a:xfrm>
          <a:prstGeom prst="rect">
            <a:avLst/>
          </a:prstGeom>
          <a:blipFill>
            <a:blip r:embed="rId2"/>
            <a:stretch/>
          </a:blipFill>
        </p:spPr>
        <p:txBody>
          <a:bodyPr wrap="square" lIns="0" tIns="0" rIns="0" bIns="0" rtlCol="0"/>
          <a:lstStyle/>
          <a:p>
            <a:pPr>
              <a:defRPr/>
            </a:pPr>
            <a:endParaRPr/>
          </a:p>
        </p:txBody>
      </p:sp>
      <p:sp>
        <p:nvSpPr>
          <p:cNvPr id="5" name="Holder 2"/>
          <p:cNvSpPr>
            <a:spLocks noGrp="1"/>
          </p:cNvSpPr>
          <p:nvPr>
            <p:ph type="ctrTitle"/>
          </p:nvPr>
        </p:nvSpPr>
        <p:spPr bwMode="auto">
          <a:xfrm>
            <a:off x="704443" y="257555"/>
            <a:ext cx="10783112" cy="6959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6" name="Holder 3"/>
          <p:cNvSpPr>
            <a:spLocks noGrp="1"/>
          </p:cNvSpPr>
          <p:nvPr>
            <p:ph type="subTitle" idx="4"/>
          </p:nvPr>
        </p:nvSpPr>
        <p:spPr bwMode="auto"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7" name="Holder 4"/>
          <p:cNvSpPr>
            <a:spLocks noGrp="1"/>
          </p:cNvSpPr>
          <p:nvPr>
            <p:ph type="ftr" sz="quarter" idx="5"/>
          </p:nvPr>
        </p:nvSpPr>
        <p:spPr bwMode="auto"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8" name="Holder 5"/>
          <p:cNvSpPr>
            <a:spLocks noGrp="1"/>
          </p:cNvSpPr>
          <p:nvPr>
            <p:ph type="dt" sz="half" idx="6"/>
          </p:nvPr>
        </p:nvSpPr>
        <p:spPr bwMode="auto"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1D8BD707-D9CF-40AE-B4C6-C98DA3205C09}" type="datetimeFigureOut">
              <a:rPr lang="en-US"/>
              <a:t>1/31/22</a:t>
            </a:fld>
            <a:endParaRPr lang="en-US"/>
          </a:p>
        </p:txBody>
      </p:sp>
      <p:sp>
        <p:nvSpPr>
          <p:cNvPr id="9" name="Holder 6"/>
          <p:cNvSpPr>
            <a:spLocks noGrp="1"/>
          </p:cNvSpPr>
          <p:nvPr>
            <p:ph type="sldNum" sz="quarter" idx="7"/>
          </p:nvPr>
        </p:nvSpPr>
        <p:spPr bwMode="auto"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B6F15528-21DE-4FAA-801E-634DDDAF4B2B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preserve="1" userDrawn="1">
  <p:cSld name="Title and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Holder 2"/>
          <p:cNvSpPr>
            <a:spLocks noGrp="1"/>
          </p:cNvSpPr>
          <p:nvPr>
            <p:ph type="title"/>
          </p:nvPr>
        </p:nvSpPr>
        <p:spPr bwMode="auto">
          <a:xfrm>
            <a:off x="685800" y="2667000"/>
            <a:ext cx="7493328" cy="1933575"/>
          </a:xfrm>
          <a:prstGeom prst="rect">
            <a:avLst/>
          </a:prstGeom>
        </p:spPr>
        <p:txBody>
          <a:bodyPr lIns="0" tIns="0" rIns="0" bIns="0"/>
          <a:lstStyle>
            <a:lvl1pPr>
              <a:defRPr sz="6600" b="0" i="0">
                <a:solidFill>
                  <a:schemeClr val="tx1"/>
                </a:solidFill>
                <a:latin typeface="SBSansDisplay-Light"/>
                <a:cs typeface="SBSansDisplay-Light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5" name="Holder 3"/>
          <p:cNvSpPr>
            <a:spLocks noGrp="1"/>
          </p:cNvSpPr>
          <p:nvPr>
            <p:ph type="body" idx="1"/>
          </p:nvPr>
        </p:nvSpPr>
        <p:spPr bwMode="auto">
          <a:xfrm>
            <a:off x="609600" y="1577340"/>
            <a:ext cx="10972800" cy="4526280"/>
          </a:xfrm>
          <a:prstGeom prst="rect">
            <a:avLst/>
          </a:prstGeom>
        </p:spPr>
        <p:txBody>
          <a:bodyPr lIns="0" tIns="0" rIns="0" bIns="0"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6" name="Holder 4"/>
          <p:cNvSpPr>
            <a:spLocks noGrp="1"/>
          </p:cNvSpPr>
          <p:nvPr>
            <p:ph type="ftr" sz="quarter" idx="5"/>
          </p:nvPr>
        </p:nvSpPr>
        <p:spPr bwMode="auto"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7" name="Holder 5"/>
          <p:cNvSpPr>
            <a:spLocks noGrp="1"/>
          </p:cNvSpPr>
          <p:nvPr>
            <p:ph type="dt" sz="half" idx="6"/>
          </p:nvPr>
        </p:nvSpPr>
        <p:spPr bwMode="auto"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1D8BD707-D9CF-40AE-B4C6-C98DA3205C09}" type="datetimeFigureOut">
              <a:rPr lang="en-US"/>
              <a:t>1/31/22</a:t>
            </a:fld>
            <a:endParaRPr lang="en-US"/>
          </a:p>
        </p:txBody>
      </p:sp>
      <p:sp>
        <p:nvSpPr>
          <p:cNvPr id="8" name="Holder 6"/>
          <p:cNvSpPr>
            <a:spLocks noGrp="1"/>
          </p:cNvSpPr>
          <p:nvPr>
            <p:ph type="sldNum" sz="quarter" idx="7"/>
          </p:nvPr>
        </p:nvSpPr>
        <p:spPr bwMode="auto"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B6F15528-21DE-4FAA-801E-634DDDAF4B2B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6_Custom Layou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Picture 5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 rot="16199999">
            <a:off x="-310445" y="310446"/>
            <a:ext cx="6858001" cy="623711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 bwMode="auto">
          <a:xfrm>
            <a:off x="625703" y="365291"/>
            <a:ext cx="10728324" cy="1325563"/>
          </a:xfrm>
          <a:prstGeom prst="rect">
            <a:avLst/>
          </a:prstGeom>
        </p:spPr>
        <p:txBody>
          <a:bodyPr/>
          <a:lstStyle>
            <a:lvl1pPr algn="l">
              <a:defRPr sz="4400" b="0" i="0">
                <a:solidFill>
                  <a:schemeClr val="tx1"/>
                </a:solidFill>
                <a:latin typeface="SB Sans Display Light"/>
                <a:cs typeface="SB Sans Display Light"/>
              </a:defRPr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6" name="Скругленный прямоугольник 8"/>
          <p:cNvSpPr/>
          <p:nvPr userDrawn="1"/>
        </p:nvSpPr>
        <p:spPr bwMode="auto">
          <a:xfrm>
            <a:off x="5618214" y="1143000"/>
            <a:ext cx="2489200" cy="5334000"/>
          </a:xfrm>
          <a:prstGeom prst="roundRect">
            <a:avLst>
              <a:gd name="adj" fmla="val 103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5390558" y="911677"/>
            <a:ext cx="2991442" cy="579664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7_Custom Layou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object 2"/>
          <p:cNvSpPr/>
          <p:nvPr userDrawn="1"/>
        </p:nvSpPr>
        <p:spPr bwMode="auto">
          <a:xfrm>
            <a:off x="0" y="0"/>
            <a:ext cx="6096000" cy="6858000"/>
          </a:xfrm>
          <a:prstGeom prst="rect">
            <a:avLst/>
          </a:prstGeom>
          <a:blipFill>
            <a:blip r:embed="rId2"/>
            <a:stretch/>
          </a:blipFill>
        </p:spPr>
        <p:txBody>
          <a:bodyPr wrap="square" lIns="0" tIns="0" rIns="0" bIns="0" rtlCol="0"/>
          <a:lstStyle/>
          <a:p>
            <a:pPr>
              <a:defRPr/>
            </a:pPr>
            <a:endParaRPr/>
          </a:p>
        </p:txBody>
      </p:sp>
      <p:sp>
        <p:nvSpPr>
          <p:cNvPr id="5" name="Скругленный прямоугольник 7"/>
          <p:cNvSpPr/>
          <p:nvPr userDrawn="1"/>
        </p:nvSpPr>
        <p:spPr bwMode="auto">
          <a:xfrm>
            <a:off x="1930400" y="812618"/>
            <a:ext cx="2489200" cy="5334000"/>
          </a:xfrm>
          <a:prstGeom prst="roundRect">
            <a:avLst>
              <a:gd name="adj" fmla="val 103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pic>
        <p:nvPicPr>
          <p:cNvPr id="6" name="Рисунок 6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1656758" y="530677"/>
            <a:ext cx="2991442" cy="579664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4_Пользовательский маке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 rot="5400000">
            <a:off x="5644443" y="310447"/>
            <a:ext cx="6858001" cy="6237110"/>
          </a:xfrm>
          <a:prstGeom prst="rect">
            <a:avLst/>
          </a:prstGeom>
        </p:spPr>
      </p:pic>
      <p:sp>
        <p:nvSpPr>
          <p:cNvPr id="5" name="Нижний колонтитул 2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Дата 3"/>
          <p:cNvSpPr>
            <a:spLocks noGrp="1"/>
          </p:cNvSpPr>
          <p:nvPr>
            <p:ph type="dt" sz="half" idx="11"/>
          </p:nvPr>
        </p:nvSpPr>
        <p:spPr bwMode="auto"/>
        <p:txBody>
          <a:bodyPr/>
          <a:lstStyle/>
          <a:p>
            <a:pPr>
              <a:defRPr/>
            </a:pPr>
            <a:fld id="{1D8BD707-D9CF-40AE-B4C6-C98DA3205C09}" type="datetimeFigureOut">
              <a:rPr lang="en-US"/>
              <a:t>1/31/22</a:t>
            </a:fld>
            <a:endParaRPr lang="en-US"/>
          </a:p>
        </p:txBody>
      </p:sp>
      <p:sp>
        <p:nvSpPr>
          <p:cNvPr id="7" name="Номер слайда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B6F15528-21DE-4FAA-801E-634DDDAF4B2B}" type="slidenum">
              <a:rPr lang="ru-RU"/>
              <a:t>‹#›</a:t>
            </a:fld>
            <a:endParaRPr lang="ru-RU"/>
          </a:p>
        </p:txBody>
      </p:sp>
      <p:pic>
        <p:nvPicPr>
          <p:cNvPr id="8" name="Рисунок 6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5303912" y="711770"/>
            <a:ext cx="4135483" cy="56445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5_Пользовательский маке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 rot="5400000">
            <a:off x="5644443" y="310447"/>
            <a:ext cx="6858001" cy="6237110"/>
          </a:xfrm>
          <a:prstGeom prst="rect">
            <a:avLst/>
          </a:prstGeom>
        </p:spPr>
      </p:pic>
      <p:sp>
        <p:nvSpPr>
          <p:cNvPr id="5" name="Нижний колонтитул 2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Дата 3"/>
          <p:cNvSpPr>
            <a:spLocks noGrp="1"/>
          </p:cNvSpPr>
          <p:nvPr>
            <p:ph type="dt" sz="half" idx="11"/>
          </p:nvPr>
        </p:nvSpPr>
        <p:spPr bwMode="auto"/>
        <p:txBody>
          <a:bodyPr/>
          <a:lstStyle/>
          <a:p>
            <a:pPr>
              <a:defRPr/>
            </a:pPr>
            <a:fld id="{1D8BD707-D9CF-40AE-B4C6-C98DA3205C09}" type="datetimeFigureOut">
              <a:rPr lang="en-US"/>
              <a:t>1/31/22</a:t>
            </a:fld>
            <a:endParaRPr lang="en-US"/>
          </a:p>
        </p:txBody>
      </p:sp>
      <p:sp>
        <p:nvSpPr>
          <p:cNvPr id="7" name="Номер слайда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B6F15528-21DE-4FAA-801E-634DDDAF4B2B}" type="slidenum">
              <a:rPr lang="ru-RU"/>
              <a:t>‹#›</a:t>
            </a:fld>
            <a:endParaRPr lang="ru-RU"/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4954282" y="1226799"/>
            <a:ext cx="8126494" cy="462852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preserve="1" userDrawn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bg object 16"/>
          <p:cNvSpPr/>
          <p:nvPr/>
        </p:nvSpPr>
        <p:spPr bwMode="auto">
          <a:xfrm>
            <a:off x="0" y="0"/>
            <a:ext cx="12188952" cy="1655063"/>
          </a:xfrm>
          <a:prstGeom prst="rect">
            <a:avLst/>
          </a:prstGeom>
          <a:blipFill>
            <a:blip r:embed="rId2"/>
            <a:stretch/>
          </a:blipFill>
        </p:spPr>
        <p:txBody>
          <a:bodyPr wrap="square" lIns="0" tIns="0" rIns="0" bIns="0" rtlCol="0"/>
          <a:lstStyle/>
          <a:p>
            <a:pPr>
              <a:defRPr/>
            </a:pPr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 bwMode="auto"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 bwMode="auto"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1D8BD707-D9CF-40AE-B4C6-C98DA3205C09}" type="datetimeFigureOut">
              <a:rPr lang="en-US"/>
              <a:t>1/31/22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 bwMode="auto"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B6F15528-21DE-4FAA-801E-634DDDAF4B2B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preserve="1" userDrawn="1">
  <p:cSld name="Заголовок и объек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</a:p>
        </p:txBody>
      </p:sp>
      <p:sp>
        <p:nvSpPr>
          <p:cNvPr id="5" name="Объект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</a:p>
        </p:txBody>
      </p:sp>
      <p:sp>
        <p:nvSpPr>
          <p:cNvPr id="6" name="Дата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F9A2CB3F-9E6C-4531-82DF-EF260906E9D5}" type="datetimeFigureOut">
              <a:rPr lang="ru-RU"/>
              <a:t>31.01.2022</a:t>
            </a:fld>
            <a:endParaRPr lang="ru-RU"/>
          </a:p>
        </p:txBody>
      </p:sp>
      <p:sp>
        <p:nvSpPr>
          <p:cNvPr id="7" name="Нижний колонтитул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8" name="Номер слайда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13E68939-3EB5-44F6-8D41-33285E24A685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obj" preserve="1" userDrawn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bg object 16"/>
          <p:cNvSpPr/>
          <p:nvPr/>
        </p:nvSpPr>
        <p:spPr bwMode="auto">
          <a:xfrm>
            <a:off x="0" y="0"/>
            <a:ext cx="12188952" cy="6858000"/>
          </a:xfrm>
          <a:prstGeom prst="rect">
            <a:avLst/>
          </a:prstGeom>
          <a:blipFill>
            <a:blip r:embed="rId2"/>
            <a:srcRect b="2173"/>
            <a:stretch/>
          </a:blipFill>
        </p:spPr>
        <p:txBody>
          <a:bodyPr wrap="square" lIns="0" tIns="0" rIns="0" bIns="0" rtlCol="0"/>
          <a:lstStyle/>
          <a:p>
            <a:pPr>
              <a:defRPr/>
            </a:pPr>
            <a:endParaRPr/>
          </a:p>
        </p:txBody>
      </p:sp>
      <p:sp>
        <p:nvSpPr>
          <p:cNvPr id="5" name="Holder 2"/>
          <p:cNvSpPr>
            <a:spLocks noGrp="1"/>
          </p:cNvSpPr>
          <p:nvPr>
            <p:ph type="title"/>
          </p:nvPr>
        </p:nvSpPr>
        <p:spPr bwMode="auto">
          <a:xfrm>
            <a:off x="685800" y="2667000"/>
            <a:ext cx="7493328" cy="1933575"/>
          </a:xfrm>
          <a:prstGeom prst="rect">
            <a:avLst/>
          </a:prstGeom>
        </p:spPr>
        <p:txBody>
          <a:bodyPr lIns="0" tIns="0" rIns="0" bIns="0"/>
          <a:lstStyle>
            <a:lvl1pPr>
              <a:defRPr sz="6600" b="0" i="0">
                <a:solidFill>
                  <a:schemeClr val="tx1"/>
                </a:solidFill>
                <a:latin typeface="SBSansDisplay-Light"/>
                <a:cs typeface="SBSansDisplay-Light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6" name="Holder 3"/>
          <p:cNvSpPr>
            <a:spLocks noGrp="1"/>
          </p:cNvSpPr>
          <p:nvPr>
            <p:ph type="ftr" sz="quarter" idx="5"/>
          </p:nvPr>
        </p:nvSpPr>
        <p:spPr bwMode="auto"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7" name="Holder 4"/>
          <p:cNvSpPr>
            <a:spLocks noGrp="1"/>
          </p:cNvSpPr>
          <p:nvPr>
            <p:ph type="dt" sz="half" idx="6"/>
          </p:nvPr>
        </p:nvSpPr>
        <p:spPr bwMode="auto"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1D8BD707-D9CF-40AE-B4C6-C98DA3205C09}" type="datetimeFigureOut">
              <a:rPr lang="en-US"/>
              <a:t>1/31/22</a:t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obj" preserve="1" userDrawn="1">
  <p:cSld name="1_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bg object 16"/>
          <p:cNvSpPr/>
          <p:nvPr/>
        </p:nvSpPr>
        <p:spPr bwMode="auto">
          <a:xfrm rot="10800000">
            <a:off x="0" y="0"/>
            <a:ext cx="12188952" cy="2667000"/>
          </a:xfrm>
          <a:prstGeom prst="rect">
            <a:avLst/>
          </a:prstGeom>
          <a:blipFill>
            <a:blip r:embed="rId2"/>
            <a:stretch/>
          </a:blipFill>
        </p:spPr>
        <p:txBody>
          <a:bodyPr wrap="square" lIns="0" tIns="0" rIns="0" bIns="0" rtlCol="0"/>
          <a:lstStyle/>
          <a:p>
            <a:pPr>
              <a:defRPr/>
            </a:pPr>
            <a:endParaRPr/>
          </a:p>
        </p:txBody>
      </p:sp>
      <p:sp>
        <p:nvSpPr>
          <p:cNvPr id="5" name="Holder 2"/>
          <p:cNvSpPr>
            <a:spLocks noGrp="1"/>
          </p:cNvSpPr>
          <p:nvPr>
            <p:ph type="title"/>
          </p:nvPr>
        </p:nvSpPr>
        <p:spPr bwMode="auto">
          <a:xfrm>
            <a:off x="685800" y="2667000"/>
            <a:ext cx="7493328" cy="1933575"/>
          </a:xfrm>
          <a:prstGeom prst="rect">
            <a:avLst/>
          </a:prstGeom>
        </p:spPr>
        <p:txBody>
          <a:bodyPr lIns="0" tIns="0" rIns="0" bIns="0"/>
          <a:lstStyle>
            <a:lvl1pPr>
              <a:defRPr sz="6600" b="0" i="0">
                <a:solidFill>
                  <a:schemeClr val="tx1"/>
                </a:solidFill>
                <a:latin typeface="SBSansDisplay-Light"/>
                <a:cs typeface="SBSansDisplay-Light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6" name="Holder 3"/>
          <p:cNvSpPr>
            <a:spLocks noGrp="1"/>
          </p:cNvSpPr>
          <p:nvPr>
            <p:ph type="ftr" sz="quarter" idx="5"/>
          </p:nvPr>
        </p:nvSpPr>
        <p:spPr bwMode="auto"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7" name="Holder 4"/>
          <p:cNvSpPr>
            <a:spLocks noGrp="1"/>
          </p:cNvSpPr>
          <p:nvPr>
            <p:ph type="dt" sz="half" idx="6"/>
          </p:nvPr>
        </p:nvSpPr>
        <p:spPr bwMode="auto"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1D8BD707-D9CF-40AE-B4C6-C98DA3205C09}" type="datetimeFigureOut">
              <a:rPr lang="en-US"/>
              <a:t>1/31/22</a:t>
            </a:fld>
            <a:endParaRPr lang="en-US"/>
          </a:p>
        </p:txBody>
      </p:sp>
      <p:sp>
        <p:nvSpPr>
          <p:cNvPr id="8" name="Holder 5"/>
          <p:cNvSpPr>
            <a:spLocks noGrp="1"/>
          </p:cNvSpPr>
          <p:nvPr>
            <p:ph type="sldNum" sz="quarter" idx="7"/>
          </p:nvPr>
        </p:nvSpPr>
        <p:spPr bwMode="auto"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B6F15528-21DE-4FAA-801E-634DDDAF4B2B}" type="slidenum">
              <a:rPr/>
              <a:t>‹#›</a:t>
            </a:fld>
            <a:endParaRPr/>
          </a:p>
        </p:txBody>
      </p:sp>
      <p:pic>
        <p:nvPicPr>
          <p:cNvPr id="9" name="Рисунок 6"/>
          <p:cNvPicPr>
            <a:picLocks noChangeAspect="1"/>
          </p:cNvPicPr>
          <p:nvPr userDrawn="1"/>
        </p:nvPicPr>
        <p:blipFill>
          <a:blip r:embed="rId3"/>
          <a:srcRect l="20281" t="33333" r="20790" b="33333"/>
          <a:stretch/>
        </p:blipFill>
        <p:spPr bwMode="auto">
          <a:xfrm>
            <a:off x="685800" y="685800"/>
            <a:ext cx="1676400" cy="5334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obj" preserve="1" userDrawn="1">
  <p:cSld name="2_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bg object 16"/>
          <p:cNvSpPr/>
          <p:nvPr/>
        </p:nvSpPr>
        <p:spPr bwMode="auto">
          <a:xfrm>
            <a:off x="0" y="4226560"/>
            <a:ext cx="12188952" cy="2667000"/>
          </a:xfrm>
          <a:prstGeom prst="rect">
            <a:avLst/>
          </a:prstGeom>
          <a:blipFill>
            <a:blip r:embed="rId2"/>
            <a:stretch/>
          </a:blipFill>
        </p:spPr>
        <p:txBody>
          <a:bodyPr wrap="square" lIns="0" tIns="0" rIns="0" bIns="0" rtlCol="0"/>
          <a:lstStyle/>
          <a:p>
            <a:pPr>
              <a:defRPr/>
            </a:pPr>
            <a:endParaRPr/>
          </a:p>
        </p:txBody>
      </p:sp>
      <p:sp>
        <p:nvSpPr>
          <p:cNvPr id="5" name="Holder 2"/>
          <p:cNvSpPr>
            <a:spLocks noGrp="1"/>
          </p:cNvSpPr>
          <p:nvPr>
            <p:ph type="title"/>
          </p:nvPr>
        </p:nvSpPr>
        <p:spPr bwMode="auto">
          <a:xfrm>
            <a:off x="685800" y="2667000"/>
            <a:ext cx="7493328" cy="1933575"/>
          </a:xfrm>
          <a:prstGeom prst="rect">
            <a:avLst/>
          </a:prstGeom>
        </p:spPr>
        <p:txBody>
          <a:bodyPr lIns="0" tIns="0" rIns="0" bIns="0"/>
          <a:lstStyle>
            <a:lvl1pPr>
              <a:defRPr sz="6600" b="0" i="0">
                <a:solidFill>
                  <a:schemeClr val="tx1"/>
                </a:solidFill>
                <a:latin typeface="SBSansDisplay-Light"/>
                <a:cs typeface="SBSansDisplay-Light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6" name="Holder 3"/>
          <p:cNvSpPr>
            <a:spLocks noGrp="1"/>
          </p:cNvSpPr>
          <p:nvPr>
            <p:ph type="ftr" sz="quarter" idx="5"/>
          </p:nvPr>
        </p:nvSpPr>
        <p:spPr bwMode="auto"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7" name="Holder 4"/>
          <p:cNvSpPr>
            <a:spLocks noGrp="1"/>
          </p:cNvSpPr>
          <p:nvPr>
            <p:ph type="dt" sz="half" idx="6"/>
          </p:nvPr>
        </p:nvSpPr>
        <p:spPr bwMode="auto"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1D8BD707-D9CF-40AE-B4C6-C98DA3205C09}" type="datetimeFigureOut">
              <a:rPr lang="en-US"/>
              <a:t>1/31/22</a:t>
            </a:fld>
            <a:endParaRPr lang="en-US"/>
          </a:p>
        </p:txBody>
      </p:sp>
      <p:sp>
        <p:nvSpPr>
          <p:cNvPr id="8" name="Holder 5"/>
          <p:cNvSpPr>
            <a:spLocks noGrp="1"/>
          </p:cNvSpPr>
          <p:nvPr>
            <p:ph type="sldNum" sz="quarter" idx="7"/>
          </p:nvPr>
        </p:nvSpPr>
        <p:spPr bwMode="auto"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B6F15528-21DE-4FAA-801E-634DDDAF4B2B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2_Пользовательский маке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Нижний колонтитул 2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5" name="Дата 3"/>
          <p:cNvSpPr>
            <a:spLocks noGrp="1"/>
          </p:cNvSpPr>
          <p:nvPr>
            <p:ph type="dt" sz="half" idx="11"/>
          </p:nvPr>
        </p:nvSpPr>
        <p:spPr bwMode="auto"/>
        <p:txBody>
          <a:bodyPr/>
          <a:lstStyle/>
          <a:p>
            <a:pPr>
              <a:defRPr/>
            </a:pPr>
            <a:fld id="{1D8BD707-D9CF-40AE-B4C6-C98DA3205C09}" type="datetimeFigureOut">
              <a:rPr lang="en-US"/>
              <a:t>1/31/22</a:t>
            </a:fld>
            <a:endParaRPr lang="en-US"/>
          </a:p>
        </p:txBody>
      </p:sp>
      <p:sp>
        <p:nvSpPr>
          <p:cNvPr id="6" name="Номер слайда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B6F15528-21DE-4FAA-801E-634DDDAF4B2B}" type="slidenum">
              <a:rPr lang="ru-RU"/>
              <a:t>‹#›</a:t>
            </a:fld>
            <a:endParaRPr lang="ru-RU"/>
          </a:p>
        </p:txBody>
      </p:sp>
      <p:sp>
        <p:nvSpPr>
          <p:cNvPr id="7" name="bg object 16"/>
          <p:cNvSpPr/>
          <p:nvPr userDrawn="1"/>
        </p:nvSpPr>
        <p:spPr bwMode="auto">
          <a:xfrm>
            <a:off x="0" y="0"/>
            <a:ext cx="12188952" cy="6858000"/>
          </a:xfrm>
          <a:prstGeom prst="rect">
            <a:avLst/>
          </a:prstGeom>
          <a:blipFill>
            <a:blip r:embed="rId2"/>
            <a:stretch/>
          </a:blipFill>
        </p:spPr>
        <p:txBody>
          <a:bodyPr wrap="square" lIns="0" tIns="0" rIns="0" bIns="0" rtlCol="0"/>
          <a:lstStyle/>
          <a:p>
            <a:pPr>
              <a:defRPr/>
            </a:pPr>
            <a:endParaRPr/>
          </a:p>
        </p:txBody>
      </p:sp>
      <p:sp>
        <p:nvSpPr>
          <p:cNvPr id="8" name="bg object 16"/>
          <p:cNvSpPr/>
          <p:nvPr userDrawn="1"/>
        </p:nvSpPr>
        <p:spPr bwMode="auto">
          <a:xfrm rot="10800000">
            <a:off x="3048" y="0"/>
            <a:ext cx="12188952" cy="6858000"/>
          </a:xfrm>
          <a:prstGeom prst="rect">
            <a:avLst/>
          </a:prstGeom>
          <a:blipFill>
            <a:blip r:embed="rId2">
              <a:alphaModFix amt="30000"/>
            </a:blip>
            <a:stretch/>
          </a:blipFill>
        </p:spPr>
        <p:txBody>
          <a:bodyPr wrap="square" lIns="0" tIns="0" rIns="0" bIns="0" rtlCol="0"/>
          <a:lstStyle/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1_Пользовательский маке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object 2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/>
          </a:blipFill>
        </p:spPr>
        <p:txBody>
          <a:bodyPr wrap="square" lIns="0" tIns="0" rIns="0" bIns="0" rtlCol="0"/>
          <a:lstStyle/>
          <a:p>
            <a:pPr>
              <a:defRPr/>
            </a:pPr>
            <a:endParaRPr/>
          </a:p>
        </p:txBody>
      </p:sp>
      <p:sp>
        <p:nvSpPr>
          <p:cNvPr id="5" name="Нижний колонтитул 2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Дата 3"/>
          <p:cNvSpPr>
            <a:spLocks noGrp="1"/>
          </p:cNvSpPr>
          <p:nvPr>
            <p:ph type="dt" sz="half" idx="11"/>
          </p:nvPr>
        </p:nvSpPr>
        <p:spPr bwMode="auto"/>
        <p:txBody>
          <a:bodyPr/>
          <a:lstStyle/>
          <a:p>
            <a:pPr>
              <a:defRPr/>
            </a:pPr>
            <a:fld id="{1D8BD707-D9CF-40AE-B4C6-C98DA3205C09}" type="datetimeFigureOut">
              <a:rPr lang="en-US"/>
              <a:t>1/31/22</a:t>
            </a:fld>
            <a:endParaRPr lang="en-US"/>
          </a:p>
        </p:txBody>
      </p:sp>
      <p:sp>
        <p:nvSpPr>
          <p:cNvPr id="7" name="Номер слайда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B6F15528-21DE-4FAA-801E-634DDDAF4B2B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Пользовательский маке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Нижний колонтитул 2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5" name="Дата 3"/>
          <p:cNvSpPr>
            <a:spLocks noGrp="1"/>
          </p:cNvSpPr>
          <p:nvPr>
            <p:ph type="dt" sz="half" idx="11"/>
          </p:nvPr>
        </p:nvSpPr>
        <p:spPr bwMode="auto"/>
        <p:txBody>
          <a:bodyPr/>
          <a:lstStyle/>
          <a:p>
            <a:pPr>
              <a:defRPr/>
            </a:pPr>
            <a:fld id="{1D8BD707-D9CF-40AE-B4C6-C98DA3205C09}" type="datetimeFigureOut">
              <a:rPr lang="en-US"/>
              <a:t>1/31/22</a:t>
            </a:fld>
            <a:endParaRPr lang="en-US"/>
          </a:p>
        </p:txBody>
      </p:sp>
      <p:sp>
        <p:nvSpPr>
          <p:cNvPr id="6" name="Номер слайда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B6F15528-21DE-4FAA-801E-634DDDAF4B2B}" type="slidenum">
              <a:rPr lang="ru-RU"/>
              <a:t>‹#›</a:t>
            </a:fld>
            <a:endParaRPr lang="ru-RU"/>
          </a:p>
        </p:txBody>
      </p:sp>
      <p:pic>
        <p:nvPicPr>
          <p:cNvPr id="7" name="Рисунок 12"/>
          <p:cNvPicPr>
            <a:picLocks noChangeAspect="1"/>
          </p:cNvPicPr>
          <p:nvPr userDrawn="1"/>
        </p:nvPicPr>
        <p:blipFill>
          <a:blip r:embed="rId2"/>
          <a:srcRect l="29244" t="29959" r="23998" b="14575"/>
          <a:stretch/>
        </p:blipFill>
        <p:spPr bwMode="auto">
          <a:xfrm rot="427144" flipH="1">
            <a:off x="525582" y="-542919"/>
            <a:ext cx="12670191" cy="846739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preserve="1" userDrawn="1">
  <p:cSld name="Blank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Holder 2"/>
          <p:cNvSpPr>
            <a:spLocks noGrp="1"/>
          </p:cNvSpPr>
          <p:nvPr>
            <p:ph type="ftr" sz="quarter" idx="5"/>
          </p:nvPr>
        </p:nvSpPr>
        <p:spPr bwMode="auto"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5" name="Holder 3"/>
          <p:cNvSpPr>
            <a:spLocks noGrp="1"/>
          </p:cNvSpPr>
          <p:nvPr>
            <p:ph type="dt" sz="half" idx="6"/>
          </p:nvPr>
        </p:nvSpPr>
        <p:spPr bwMode="auto"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1D8BD707-D9CF-40AE-B4C6-C98DA3205C09}" type="datetimeFigureOut">
              <a:rPr lang="en-US"/>
              <a:t>1/31/22</a:t>
            </a:fld>
            <a:endParaRPr lang="en-US"/>
          </a:p>
        </p:txBody>
      </p:sp>
      <p:sp>
        <p:nvSpPr>
          <p:cNvPr id="6" name="Holder 4"/>
          <p:cNvSpPr>
            <a:spLocks noGrp="1"/>
          </p:cNvSpPr>
          <p:nvPr>
            <p:ph type="sldNum" sz="quarter" idx="7"/>
          </p:nvPr>
        </p:nvSpPr>
        <p:spPr bwMode="auto"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B6F15528-21DE-4FAA-801E-634DDDAF4B2B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secHead" preserve="1" userDrawn="1">
  <p:cSld name="Заголовок раздела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 bwMode="auto"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pPr>
              <a:defRPr/>
            </a:pPr>
            <a:r>
              <a:rPr lang="ru-RU"/>
              <a:t>Образец заголовка</a:t>
            </a:r>
          </a:p>
        </p:txBody>
      </p:sp>
      <p:sp>
        <p:nvSpPr>
          <p:cNvPr id="5" name="Текст 2"/>
          <p:cNvSpPr>
            <a:spLocks noGrp="1"/>
          </p:cNvSpPr>
          <p:nvPr>
            <p:ph type="body" idx="1"/>
          </p:nvPr>
        </p:nvSpPr>
        <p:spPr bwMode="auto"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6" name="Дата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F9A2CB3F-9E6C-4531-82DF-EF260906E9D5}" type="datetimeFigureOut">
              <a:rPr lang="ru-RU"/>
              <a:t>31.01.2022</a:t>
            </a:fld>
            <a:endParaRPr lang="ru-RU"/>
          </a:p>
        </p:txBody>
      </p:sp>
      <p:sp>
        <p:nvSpPr>
          <p:cNvPr id="7" name="Нижний колонтитул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8" name="Номер слайда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13E68939-3EB5-44F6-8D41-33285E24A685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Obj" preserve="1" userDrawn="1">
  <p:cSld name="Два объекта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</a:p>
        </p:txBody>
      </p:sp>
      <p:sp>
        <p:nvSpPr>
          <p:cNvPr id="5" name="Объект 2"/>
          <p:cNvSpPr>
            <a:spLocks noGrp="1"/>
          </p:cNvSpPr>
          <p:nvPr>
            <p:ph sz="half" idx="1"/>
          </p:nvPr>
        </p:nvSpPr>
        <p:spPr bwMode="auto">
          <a:xfrm>
            <a:off x="838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</a:p>
        </p:txBody>
      </p:sp>
      <p:sp>
        <p:nvSpPr>
          <p:cNvPr id="6" name="Объект 3"/>
          <p:cNvSpPr>
            <a:spLocks noGrp="1"/>
          </p:cNvSpPr>
          <p:nvPr>
            <p:ph sz="half" idx="2"/>
          </p:nvPr>
        </p:nvSpPr>
        <p:spPr bwMode="auto">
          <a:xfrm>
            <a:off x="6172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</a:p>
        </p:txBody>
      </p:sp>
      <p:sp>
        <p:nvSpPr>
          <p:cNvPr id="7" name="Дата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F9A2CB3F-9E6C-4531-82DF-EF260906E9D5}" type="datetimeFigureOut">
              <a:rPr lang="ru-RU"/>
              <a:t>31.01.2022</a:t>
            </a:fld>
            <a:endParaRPr lang="ru-RU"/>
          </a:p>
        </p:txBody>
      </p:sp>
      <p:sp>
        <p:nvSpPr>
          <p:cNvPr id="8" name="Нижний колонтитул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9" name="Номер слайда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13E68939-3EB5-44F6-8D41-33285E24A685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TxTwoObj" preserve="1" userDrawn="1">
  <p:cSld name="Сравнение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 bwMode="auto">
          <a:xfrm>
            <a:off x="839788" y="365125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</a:p>
        </p:txBody>
      </p:sp>
      <p:sp>
        <p:nvSpPr>
          <p:cNvPr id="5" name="Текст 2"/>
          <p:cNvSpPr>
            <a:spLocks noGrp="1"/>
          </p:cNvSpPr>
          <p:nvPr>
            <p:ph type="body" idx="1"/>
          </p:nvPr>
        </p:nvSpPr>
        <p:spPr bwMode="auto"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6" name="Объект 3"/>
          <p:cNvSpPr>
            <a:spLocks noGrp="1"/>
          </p:cNvSpPr>
          <p:nvPr>
            <p:ph sz="half" idx="2"/>
          </p:nvPr>
        </p:nvSpPr>
        <p:spPr bwMode="auto">
          <a:xfrm>
            <a:off x="839788" y="2505074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</a:p>
        </p:txBody>
      </p:sp>
      <p:sp>
        <p:nvSpPr>
          <p:cNvPr id="7" name="Текст 4"/>
          <p:cNvSpPr>
            <a:spLocks noGrp="1"/>
          </p:cNvSpPr>
          <p:nvPr>
            <p:ph type="body" sz="quarter" idx="3"/>
          </p:nvPr>
        </p:nvSpPr>
        <p:spPr bwMode="auto"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8" name="Объект 5"/>
          <p:cNvSpPr>
            <a:spLocks noGrp="1"/>
          </p:cNvSpPr>
          <p:nvPr>
            <p:ph sz="quarter" idx="4"/>
          </p:nvPr>
        </p:nvSpPr>
        <p:spPr bwMode="auto">
          <a:xfrm>
            <a:off x="6172200" y="2505074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</a:p>
        </p:txBody>
      </p:sp>
      <p:sp>
        <p:nvSpPr>
          <p:cNvPr id="9" name="Дата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F9A2CB3F-9E6C-4531-82DF-EF260906E9D5}" type="datetimeFigureOut">
              <a:rPr lang="ru-RU"/>
              <a:t>31.01.2022</a:t>
            </a:fld>
            <a:endParaRPr lang="ru-RU"/>
          </a:p>
        </p:txBody>
      </p:sp>
      <p:sp>
        <p:nvSpPr>
          <p:cNvPr id="10" name="Нижний колонтитул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11" name="Номер слайда 8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13E68939-3EB5-44F6-8D41-33285E24A685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Only" preserve="1" userDrawn="1">
  <p:cSld name="Только заголовок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</a:p>
        </p:txBody>
      </p:sp>
      <p:sp>
        <p:nvSpPr>
          <p:cNvPr id="5" name="Дата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F9A2CB3F-9E6C-4531-82DF-EF260906E9D5}" type="datetimeFigureOut">
              <a:rPr lang="ru-RU"/>
              <a:t>31.01.2022</a:t>
            </a:fld>
            <a:endParaRPr lang="ru-RU"/>
          </a:p>
        </p:txBody>
      </p:sp>
      <p:sp>
        <p:nvSpPr>
          <p:cNvPr id="6" name="Нижний колонтитул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7" name="Номер слайда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13E68939-3EB5-44F6-8D41-33285E24A685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blank" preserve="1" userDrawn="1">
  <p:cSld name="Пустой слайд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Дата 1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F9A2CB3F-9E6C-4531-82DF-EF260906E9D5}" type="datetimeFigureOut">
              <a:rPr lang="ru-RU"/>
              <a:t>31.01.2022</a:t>
            </a:fld>
            <a:endParaRPr lang="ru-RU"/>
          </a:p>
        </p:txBody>
      </p:sp>
      <p:sp>
        <p:nvSpPr>
          <p:cNvPr id="5" name="Нижний колонтитул 2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Номер слайда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13E68939-3EB5-44F6-8D41-33285E24A685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Tx" preserve="1" userDrawn="1">
  <p:cSld name="Объект с подписью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ru-RU"/>
              <a:t>Образец заголовка</a:t>
            </a:r>
          </a:p>
        </p:txBody>
      </p:sp>
      <p:sp>
        <p:nvSpPr>
          <p:cNvPr id="5" name="Объект 2"/>
          <p:cNvSpPr>
            <a:spLocks noGrp="1"/>
          </p:cNvSpPr>
          <p:nvPr>
            <p:ph idx="1"/>
          </p:nvPr>
        </p:nvSpPr>
        <p:spPr bwMode="auto"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</a:p>
        </p:txBody>
      </p:sp>
      <p:sp>
        <p:nvSpPr>
          <p:cNvPr id="6" name="Текст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7" name="Дата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F9A2CB3F-9E6C-4531-82DF-EF260906E9D5}" type="datetimeFigureOut">
              <a:rPr lang="ru-RU"/>
              <a:t>31.01.2022</a:t>
            </a:fld>
            <a:endParaRPr lang="ru-RU"/>
          </a:p>
        </p:txBody>
      </p:sp>
      <p:sp>
        <p:nvSpPr>
          <p:cNvPr id="8" name="Нижний колонтитул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9" name="Номер слайда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13E68939-3EB5-44F6-8D41-33285E24A685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picTx" preserve="1" userDrawn="1">
  <p:cSld name="Рисунок с подписью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ru-RU"/>
              <a:t>Образец заголовка</a:t>
            </a:r>
          </a:p>
        </p:txBody>
      </p:sp>
      <p:sp>
        <p:nvSpPr>
          <p:cNvPr id="5" name="Рисунок 2"/>
          <p:cNvSpPr>
            <a:spLocks noGrp="1"/>
          </p:cNvSpPr>
          <p:nvPr>
            <p:ph type="pic" idx="1"/>
          </p:nvPr>
        </p:nvSpPr>
        <p:spPr bwMode="auto"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endParaRPr lang="ru-RU"/>
          </a:p>
        </p:txBody>
      </p:sp>
      <p:sp>
        <p:nvSpPr>
          <p:cNvPr id="6" name="Текст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7" name="Дата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F9A2CB3F-9E6C-4531-82DF-EF260906E9D5}" type="datetimeFigureOut">
              <a:rPr lang="ru-RU"/>
              <a:t>31.01.2022</a:t>
            </a:fld>
            <a:endParaRPr lang="ru-RU"/>
          </a:p>
        </p:txBody>
      </p:sp>
      <p:sp>
        <p:nvSpPr>
          <p:cNvPr id="8" name="Нижний колонтитул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9" name="Номер слайда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13E68939-3EB5-44F6-8D41-33285E24A685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ru-RU"/>
              <a:t>Образец заголовка</a:t>
            </a:r>
          </a:p>
        </p:txBody>
      </p:sp>
      <p:sp>
        <p:nvSpPr>
          <p:cNvPr id="5" name="Текст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</a:p>
        </p:txBody>
      </p:sp>
      <p:sp>
        <p:nvSpPr>
          <p:cNvPr id="6" name="Дата 3"/>
          <p:cNvSpPr>
            <a:spLocks noGrp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F9A2CB3F-9E6C-4531-82DF-EF260906E9D5}" type="datetimeFigureOut">
              <a:rPr lang="ru-RU"/>
              <a:t>31.01.2022</a:t>
            </a:fld>
            <a:endParaRPr lang="ru-RU"/>
          </a:p>
        </p:txBody>
      </p:sp>
      <p:sp>
        <p:nvSpPr>
          <p:cNvPr id="7" name="Нижний колонтитул 4"/>
          <p:cNvSpPr>
            <a:spLocks noGrp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8" name="Номер слайда 5"/>
          <p:cNvSpPr>
            <a:spLocks noGrp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13E68939-3EB5-44F6-8D41-33285E24A685}" type="slidenum">
              <a:rPr lang="ru-RU"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 bwMode="auto"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 bwMode="auto"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1D8BD707-D9CF-40AE-B4C6-C98DA3205C09}" type="datetimeFigureOut">
              <a:rPr lang="en-US"/>
              <a:t>1/31/22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 bwMode="auto"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B6F15528-21DE-4FAA-801E-634DDDAF4B2B}" type="slidenum">
              <a:rPr/>
              <a:t>‹#›</a:t>
            </a:fld>
            <a:endParaRPr/>
          </a:p>
        </p:txBody>
      </p:sp>
      <p:sp>
        <p:nvSpPr>
          <p:cNvPr id="7" name="Заголовок 7"/>
          <p:cNvSpPr>
            <a:spLocks noGrp="1"/>
          </p:cNvSpPr>
          <p:nvPr>
            <p:ph type="title"/>
          </p:nvPr>
        </p:nvSpPr>
        <p:spPr bwMode="auto">
          <a:xfrm>
            <a:off x="685800" y="266700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</p:sldLayoutIdLst>
  <p:txStyles>
    <p:titleStyle>
      <a:lvl1pPr>
        <a:defRPr sz="6000" b="0" i="0">
          <a:latin typeface="SB Sans Display Light"/>
          <a:ea typeface="+mj-ea"/>
          <a:cs typeface="SB Sans Display Light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hyperlink" Target="https://cs230.stanford.edu/files/C2M2.pdf" TargetMode="External"/><Relationship Id="rId1" Type="http://schemas.openxmlformats.org/officeDocument/2006/relationships/slideLayout" Target="../slideLayouts/slideLayout2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Заголовок 4"/>
          <p:cNvSpPr>
            <a:spLocks/>
          </p:cNvSpPr>
          <p:nvPr/>
        </p:nvSpPr>
        <p:spPr bwMode="auto">
          <a:xfrm>
            <a:off x="685800" y="2667000"/>
            <a:ext cx="8305800" cy="190500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marL="0" marR="0" lv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5400" b="1" i="0" u="none" strike="noStrike" cap="none" spc="0" dirty="0">
                <a:ln>
                  <a:noFill/>
                </a:ln>
                <a:solidFill>
                  <a:srgbClr val="333F48"/>
                </a:solidFill>
                <a:latin typeface="SB Sans Display Semibold"/>
                <a:ea typeface="+mj-ea"/>
                <a:cs typeface="SB Sans Display Semibold"/>
              </a:rPr>
              <a:t>ML. </a:t>
            </a:r>
            <a:r>
              <a:rPr lang="ru-RU" sz="5400" b="1" dirty="0">
                <a:solidFill>
                  <a:srgbClr val="333F48"/>
                </a:solidFill>
                <a:latin typeface="SB Sans Display Semibold"/>
                <a:cs typeface="SB Sans Display Semibold"/>
              </a:rPr>
              <a:t>Первое</a:t>
            </a:r>
            <a:r>
              <a:rPr lang="ru-RU" sz="5400" b="1" i="0" u="none" strike="noStrike" cap="none" spc="0" dirty="0">
                <a:ln>
                  <a:noFill/>
                </a:ln>
                <a:solidFill>
                  <a:srgbClr val="333F48"/>
                </a:solidFill>
                <a:latin typeface="SB Sans Display Semibold"/>
                <a:ea typeface="+mj-ea"/>
                <a:cs typeface="SB Sans Display Semibold"/>
              </a:rPr>
              <a:t> занятие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ABE96DA-D6EB-094E-B29B-9DCB0296D68F}"/>
              </a:ext>
            </a:extLst>
          </p:cNvPr>
          <p:cNvSpPr>
            <a:spLocks/>
          </p:cNvSpPr>
          <p:nvPr/>
        </p:nvSpPr>
        <p:spPr bwMode="auto">
          <a:xfrm>
            <a:off x="712971" y="2708920"/>
            <a:ext cx="10793228" cy="381642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/>
              <a:t>Объект – это предмет изучения, то для чего мы делаем предсказание.</a:t>
            </a:r>
          </a:p>
          <a:p>
            <a:pPr marL="0" indent="0">
              <a:buNone/>
            </a:pPr>
            <a:r>
              <a:rPr lang="ru-RU" sz="2000" dirty="0"/>
              <a:t>В нашей задаче - аудиозапись звонка.</a:t>
            </a:r>
            <a:endParaRPr lang="en" sz="2000" dirty="0"/>
          </a:p>
        </p:txBody>
      </p:sp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338064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>
              <a:defRPr/>
            </a:pPr>
            <a:r>
              <a:rPr lang="ru-RU" sz="5400" dirty="0"/>
              <a:t>Основные понятия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</p:spTree>
    <p:extLst>
      <p:ext uri="{BB962C8B-B14F-4D97-AF65-F5344CB8AC3E}">
        <p14:creationId xmlns:p14="http://schemas.microsoft.com/office/powerpoint/2010/main" val="10510974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ABE96DA-D6EB-094E-B29B-9DCB0296D68F}"/>
              </a:ext>
            </a:extLst>
          </p:cNvPr>
          <p:cNvSpPr>
            <a:spLocks/>
          </p:cNvSpPr>
          <p:nvPr/>
        </p:nvSpPr>
        <p:spPr bwMode="auto">
          <a:xfrm>
            <a:off x="712971" y="2708920"/>
            <a:ext cx="10793228" cy="381642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/>
              <a:t>Объект – это предмет изучения, то для чего мы делаем предсказание.</a:t>
            </a:r>
          </a:p>
          <a:p>
            <a:pPr marL="0" indent="0">
              <a:buNone/>
            </a:pPr>
            <a:r>
              <a:rPr lang="ru-RU" sz="2000" dirty="0"/>
              <a:t>В нашей задаче - аудиозапись звонка.</a:t>
            </a:r>
          </a:p>
          <a:p>
            <a:pPr marL="0" indent="0">
              <a:buNone/>
            </a:pPr>
            <a:r>
              <a:rPr lang="ru-RU" sz="2000" dirty="0"/>
              <a:t>Признак - характеристика объекта, по которым производится предсказание.</a:t>
            </a:r>
            <a:endParaRPr lang="en" sz="2000" dirty="0"/>
          </a:p>
        </p:txBody>
      </p:sp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338064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>
              <a:defRPr/>
            </a:pPr>
            <a:r>
              <a:rPr lang="ru-RU" sz="5400" dirty="0"/>
              <a:t>Основные понятия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</p:spTree>
    <p:extLst>
      <p:ext uri="{BB962C8B-B14F-4D97-AF65-F5344CB8AC3E}">
        <p14:creationId xmlns:p14="http://schemas.microsoft.com/office/powerpoint/2010/main" val="24475459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ABE96DA-D6EB-094E-B29B-9DCB0296D68F}"/>
              </a:ext>
            </a:extLst>
          </p:cNvPr>
          <p:cNvSpPr>
            <a:spLocks/>
          </p:cNvSpPr>
          <p:nvPr/>
        </p:nvSpPr>
        <p:spPr bwMode="auto">
          <a:xfrm>
            <a:off x="712971" y="2708920"/>
            <a:ext cx="10793228" cy="381642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/>
              <a:t>Объект – это предмет изучения, то для чего мы делаем предсказание.</a:t>
            </a:r>
          </a:p>
          <a:p>
            <a:pPr marL="0" indent="0">
              <a:buNone/>
            </a:pPr>
            <a:r>
              <a:rPr lang="ru-RU" sz="2000" dirty="0"/>
              <a:t>В нашей задаче - аудиозапись звонка.</a:t>
            </a:r>
          </a:p>
          <a:p>
            <a:pPr marL="0" indent="0">
              <a:buNone/>
            </a:pPr>
            <a:r>
              <a:rPr lang="ru-RU" sz="2000" dirty="0"/>
              <a:t>Признак - характеристика объекта, по которым производится предсказание.</a:t>
            </a:r>
          </a:p>
          <a:p>
            <a:pPr marL="0" indent="0">
              <a:buNone/>
            </a:pPr>
            <a:r>
              <a:rPr lang="ru-RU" sz="2000" dirty="0"/>
              <a:t>Целевая переменная – это то что предсказываем.</a:t>
            </a:r>
            <a:endParaRPr lang="en" sz="2000" dirty="0"/>
          </a:p>
        </p:txBody>
      </p:sp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338064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>
              <a:defRPr/>
            </a:pPr>
            <a:r>
              <a:rPr lang="ru-RU" sz="5400" dirty="0"/>
              <a:t>Основные понятия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</p:spTree>
    <p:extLst>
      <p:ext uri="{BB962C8B-B14F-4D97-AF65-F5344CB8AC3E}">
        <p14:creationId xmlns:p14="http://schemas.microsoft.com/office/powerpoint/2010/main" val="26547669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ABE96DA-D6EB-094E-B29B-9DCB0296D68F}"/>
              </a:ext>
            </a:extLst>
          </p:cNvPr>
          <p:cNvSpPr>
            <a:spLocks/>
          </p:cNvSpPr>
          <p:nvPr/>
        </p:nvSpPr>
        <p:spPr bwMode="auto">
          <a:xfrm>
            <a:off x="712971" y="2708920"/>
            <a:ext cx="10793228" cy="381642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/>
              <a:t>Объект – это предмет изучения, то для чего мы делаем предсказание.</a:t>
            </a:r>
          </a:p>
          <a:p>
            <a:pPr marL="0" indent="0">
              <a:buNone/>
            </a:pPr>
            <a:r>
              <a:rPr lang="ru-RU" sz="2000" dirty="0"/>
              <a:t>В нашей задаче - аудиозапись звонка.</a:t>
            </a:r>
          </a:p>
          <a:p>
            <a:pPr marL="0" indent="0">
              <a:buNone/>
            </a:pPr>
            <a:r>
              <a:rPr lang="ru-RU" sz="2000" dirty="0"/>
              <a:t>Признак - характеристика объекта, по которым производится предсказание.</a:t>
            </a:r>
          </a:p>
          <a:p>
            <a:pPr marL="0" indent="0">
              <a:buNone/>
            </a:pPr>
            <a:r>
              <a:rPr lang="ru-RU" sz="2000" dirty="0"/>
              <a:t>Целевая переменная – это то что предсказываем.</a:t>
            </a:r>
          </a:p>
          <a:p>
            <a:pPr marL="0" indent="0">
              <a:buNone/>
            </a:pPr>
            <a:r>
              <a:rPr lang="ru-RU" sz="2000" dirty="0"/>
              <a:t>В нашей задаче - относится ли звонок в спаму или нет.</a:t>
            </a:r>
            <a:endParaRPr lang="en" sz="2000" dirty="0"/>
          </a:p>
        </p:txBody>
      </p:sp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338064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>
              <a:defRPr/>
            </a:pPr>
            <a:r>
              <a:rPr lang="ru-RU" sz="5400" dirty="0"/>
              <a:t>Основные понятия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</p:spTree>
    <p:extLst>
      <p:ext uri="{BB962C8B-B14F-4D97-AF65-F5344CB8AC3E}">
        <p14:creationId xmlns:p14="http://schemas.microsoft.com/office/powerpoint/2010/main" val="39077704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ABE96DA-D6EB-094E-B29B-9DCB0296D68F}"/>
              </a:ext>
            </a:extLst>
          </p:cNvPr>
          <p:cNvSpPr>
            <a:spLocks/>
          </p:cNvSpPr>
          <p:nvPr/>
        </p:nvSpPr>
        <p:spPr bwMode="auto">
          <a:xfrm>
            <a:off x="712971" y="2708920"/>
            <a:ext cx="10793228" cy="381642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/>
              <a:t>Объект – это предмет изучения, то для чего мы делаем предсказание.</a:t>
            </a:r>
          </a:p>
          <a:p>
            <a:pPr marL="0" indent="0">
              <a:buNone/>
            </a:pPr>
            <a:r>
              <a:rPr lang="ru-RU" sz="2000" dirty="0"/>
              <a:t>В нашей задаче - аудиозапись звонка.</a:t>
            </a:r>
          </a:p>
          <a:p>
            <a:pPr marL="0" indent="0">
              <a:buNone/>
            </a:pPr>
            <a:r>
              <a:rPr lang="ru-RU" sz="2000" dirty="0"/>
              <a:t>Признак - характеристика объекта, по которым производится предсказание.</a:t>
            </a:r>
          </a:p>
          <a:p>
            <a:pPr marL="0" indent="0">
              <a:buNone/>
            </a:pPr>
            <a:r>
              <a:rPr lang="ru-RU" sz="2000" dirty="0"/>
              <a:t>Целевая переменная – это то что предсказываем.</a:t>
            </a:r>
          </a:p>
          <a:p>
            <a:pPr marL="0" indent="0">
              <a:buNone/>
            </a:pPr>
            <a:r>
              <a:rPr lang="ru-RU" sz="2000" dirty="0"/>
              <a:t>В нашей задаче - относится ли звонок в спаму или нет.</a:t>
            </a:r>
          </a:p>
          <a:p>
            <a:pPr marL="0" indent="0">
              <a:buNone/>
            </a:pPr>
            <a:r>
              <a:rPr lang="ru-RU" sz="2000" dirty="0"/>
              <a:t>Обучающая выборка - это набор объектов для которых мы знаем правильные ответы и откуда мы будем извлекать закономерности.</a:t>
            </a:r>
          </a:p>
          <a:p>
            <a:pPr marL="0" indent="0">
              <a:buNone/>
            </a:pPr>
            <a:endParaRPr lang="en" sz="2000" dirty="0"/>
          </a:p>
        </p:txBody>
      </p:sp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338064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>
              <a:defRPr/>
            </a:pPr>
            <a:r>
              <a:rPr lang="ru-RU" sz="5400" dirty="0"/>
              <a:t>Основные понятия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</p:spTree>
    <p:extLst>
      <p:ext uri="{BB962C8B-B14F-4D97-AF65-F5344CB8AC3E}">
        <p14:creationId xmlns:p14="http://schemas.microsoft.com/office/powerpoint/2010/main" val="34187621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ABE96DA-D6EB-094E-B29B-9DCB0296D68F}"/>
              </a:ext>
            </a:extLst>
          </p:cNvPr>
          <p:cNvSpPr>
            <a:spLocks/>
          </p:cNvSpPr>
          <p:nvPr/>
        </p:nvSpPr>
        <p:spPr bwMode="auto">
          <a:xfrm>
            <a:off x="712971" y="2708920"/>
            <a:ext cx="10793228" cy="381642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/>
              <a:t>Объект – это предмет изучения, то для чего мы делаем предсказание.</a:t>
            </a:r>
          </a:p>
          <a:p>
            <a:pPr marL="0" indent="0">
              <a:buNone/>
            </a:pPr>
            <a:r>
              <a:rPr lang="ru-RU" sz="2000" dirty="0"/>
              <a:t>В нашей задаче - аудиозапись звонка.</a:t>
            </a:r>
          </a:p>
          <a:p>
            <a:pPr marL="0" indent="0">
              <a:buNone/>
            </a:pPr>
            <a:r>
              <a:rPr lang="ru-RU" sz="2000" dirty="0"/>
              <a:t>Признак - характеристика объекта, по которым производится предсказание.</a:t>
            </a:r>
          </a:p>
          <a:p>
            <a:pPr marL="0" indent="0">
              <a:buNone/>
            </a:pPr>
            <a:r>
              <a:rPr lang="ru-RU" sz="2000" dirty="0"/>
              <a:t>Целевая переменная – это то что предсказываем.</a:t>
            </a:r>
          </a:p>
          <a:p>
            <a:pPr marL="0" indent="0">
              <a:buNone/>
            </a:pPr>
            <a:r>
              <a:rPr lang="ru-RU" sz="2000" dirty="0"/>
              <a:t>В нашей задаче - относится ли звонок в спаму или нет.</a:t>
            </a:r>
          </a:p>
          <a:p>
            <a:pPr marL="0" indent="0">
              <a:buNone/>
            </a:pPr>
            <a:r>
              <a:rPr lang="ru-RU" sz="2000" dirty="0"/>
              <a:t>Обучающая выборка - это набор объектов для которых мы знаем правильные ответы и откуда мы будем извлекать закономерности.</a:t>
            </a:r>
          </a:p>
          <a:p>
            <a:pPr marL="0" indent="0">
              <a:buNone/>
            </a:pPr>
            <a:r>
              <a:rPr lang="ru-RU" sz="2000" dirty="0"/>
              <a:t>В нашей задаче – набор аудиозаписей, промаркированных относятся ли они к спаму или нет.</a:t>
            </a:r>
          </a:p>
          <a:p>
            <a:pPr marL="0" indent="0">
              <a:buNone/>
            </a:pPr>
            <a:endParaRPr lang="ru-RU" sz="2000" dirty="0"/>
          </a:p>
          <a:p>
            <a:pPr marL="0" indent="0">
              <a:buNone/>
            </a:pPr>
            <a:endParaRPr lang="ru-RU" sz="2000" dirty="0"/>
          </a:p>
          <a:p>
            <a:pPr marL="0" indent="0">
              <a:buNone/>
            </a:pPr>
            <a:endParaRPr lang="en" sz="2000" dirty="0"/>
          </a:p>
        </p:txBody>
      </p:sp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338064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>
              <a:defRPr/>
            </a:pPr>
            <a:r>
              <a:rPr lang="ru-RU" sz="5400" dirty="0"/>
              <a:t>Основные понятия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</p:spTree>
    <p:extLst>
      <p:ext uri="{BB962C8B-B14F-4D97-AF65-F5344CB8AC3E}">
        <p14:creationId xmlns:p14="http://schemas.microsoft.com/office/powerpoint/2010/main" val="5394177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ABE96DA-D6EB-094E-B29B-9DCB0296D68F}"/>
              </a:ext>
            </a:extLst>
          </p:cNvPr>
          <p:cNvSpPr>
            <a:spLocks/>
          </p:cNvSpPr>
          <p:nvPr/>
        </p:nvSpPr>
        <p:spPr bwMode="auto">
          <a:xfrm>
            <a:off x="712971" y="2708920"/>
            <a:ext cx="10793228" cy="381642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/>
              <a:t>Объект – это предмет изучения, то для чего мы делаем предсказание.</a:t>
            </a:r>
          </a:p>
          <a:p>
            <a:pPr marL="0" indent="0">
              <a:buNone/>
            </a:pPr>
            <a:r>
              <a:rPr lang="ru-RU" sz="2000" dirty="0"/>
              <a:t>В нашей задаче - аудиозапись звонка.</a:t>
            </a:r>
          </a:p>
          <a:p>
            <a:pPr marL="0" indent="0">
              <a:buNone/>
            </a:pPr>
            <a:r>
              <a:rPr lang="ru-RU" sz="2000" dirty="0"/>
              <a:t>Признак - характеристика объекта, по которым производится предсказание.</a:t>
            </a:r>
          </a:p>
          <a:p>
            <a:pPr marL="0" indent="0">
              <a:buNone/>
            </a:pPr>
            <a:r>
              <a:rPr lang="ru-RU" sz="2000" dirty="0"/>
              <a:t>Целевая переменная – это то что предсказываем.</a:t>
            </a:r>
          </a:p>
          <a:p>
            <a:pPr marL="0" indent="0">
              <a:buNone/>
            </a:pPr>
            <a:r>
              <a:rPr lang="ru-RU" sz="2000" dirty="0"/>
              <a:t>В нашей задаче - относится ли звонок в спаму или нет.</a:t>
            </a:r>
          </a:p>
          <a:p>
            <a:pPr marL="0" indent="0">
              <a:buNone/>
            </a:pPr>
            <a:r>
              <a:rPr lang="ru-RU" sz="2000" dirty="0"/>
              <a:t>Обучающая выборка - это набор объектов для которых мы знаем правильные ответы и откуда мы будем извлекать закономерности.</a:t>
            </a:r>
          </a:p>
          <a:p>
            <a:pPr marL="0" indent="0">
              <a:buNone/>
            </a:pPr>
            <a:r>
              <a:rPr lang="ru-RU" sz="2000" dirty="0"/>
              <a:t>В нашей задаче – набор аудиозаписей, промаркированных относятся ли они к спаму или нет.</a:t>
            </a:r>
          </a:p>
          <a:p>
            <a:pPr marL="0" indent="0">
              <a:buNone/>
            </a:pPr>
            <a:r>
              <a:rPr lang="ru-RU" sz="2000" dirty="0"/>
              <a:t>Модель, алгоритм – то что предсказывает. Функция, которая переводит множество объектов в множество ответов.</a:t>
            </a:r>
          </a:p>
          <a:p>
            <a:pPr marL="0" indent="0">
              <a:buNone/>
            </a:pPr>
            <a:endParaRPr lang="ru-RU" sz="2000" dirty="0"/>
          </a:p>
          <a:p>
            <a:pPr marL="0" indent="0">
              <a:buNone/>
            </a:pPr>
            <a:endParaRPr lang="en" sz="2000" dirty="0"/>
          </a:p>
        </p:txBody>
      </p:sp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338064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>
              <a:defRPr/>
            </a:pPr>
            <a:r>
              <a:rPr lang="ru-RU" sz="5400" dirty="0"/>
              <a:t>Основные понятия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</p:spTree>
    <p:extLst>
      <p:ext uri="{BB962C8B-B14F-4D97-AF65-F5344CB8AC3E}">
        <p14:creationId xmlns:p14="http://schemas.microsoft.com/office/powerpoint/2010/main" val="21290368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2971" y="1772816"/>
                <a:ext cx="10793228" cy="5328592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000" dirty="0"/>
                  <a:t> – </a:t>
                </a:r>
                <a:r>
                  <a:rPr lang="ru-RU" sz="2000" dirty="0"/>
                  <a:t>объект</a:t>
                </a:r>
              </a:p>
            </p:txBody>
          </p:sp>
        </mc:Choice>
        <mc:Fallback xmlns="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12971" y="1772816"/>
                <a:ext cx="10793228" cy="5328592"/>
              </a:xfrm>
              <a:prstGeom prst="rect">
                <a:avLst/>
              </a:prstGeom>
              <a:blipFill>
                <a:blip r:embed="rId2"/>
                <a:stretch>
                  <a:fillRect l="-706" t="-213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08112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>
              <a:defRPr/>
            </a:pPr>
            <a:r>
              <a:rPr lang="ru-RU" sz="5400" dirty="0"/>
              <a:t>Основные понятия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</p:spTree>
    <p:extLst>
      <p:ext uri="{BB962C8B-B14F-4D97-AF65-F5344CB8AC3E}">
        <p14:creationId xmlns:p14="http://schemas.microsoft.com/office/powerpoint/2010/main" val="5977163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2971" y="1772816"/>
                <a:ext cx="10793228" cy="5328592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000" dirty="0"/>
                  <a:t> – </a:t>
                </a:r>
                <a:r>
                  <a:rPr lang="ru-RU" sz="2000" dirty="0"/>
                  <a:t>объект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 …,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sz="2000" dirty="0"/>
                  <a:t> - </a:t>
                </a:r>
                <a:r>
                  <a:rPr lang="ru-RU" sz="2000" dirty="0"/>
                  <a:t>все объекты в выборке</a:t>
                </a:r>
              </a:p>
            </p:txBody>
          </p:sp>
        </mc:Choice>
        <mc:Fallback xmlns="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12971" y="1772816"/>
                <a:ext cx="10793228" cy="5328592"/>
              </a:xfrm>
              <a:prstGeom prst="rect">
                <a:avLst/>
              </a:prstGeom>
              <a:blipFill>
                <a:blip r:embed="rId2"/>
                <a:stretch>
                  <a:fillRect l="-706" t="-213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08112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>
              <a:defRPr/>
            </a:pPr>
            <a:r>
              <a:rPr lang="ru-RU" sz="5400" dirty="0"/>
              <a:t>Основные понятия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</p:spTree>
    <p:extLst>
      <p:ext uri="{BB962C8B-B14F-4D97-AF65-F5344CB8AC3E}">
        <p14:creationId xmlns:p14="http://schemas.microsoft.com/office/powerpoint/2010/main" val="4202404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2971" y="1772816"/>
                <a:ext cx="10793228" cy="5328592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000" dirty="0"/>
                  <a:t> – </a:t>
                </a:r>
                <a:r>
                  <a:rPr lang="ru-RU" sz="2000" dirty="0"/>
                  <a:t>объект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 …,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sz="2000" dirty="0"/>
                  <a:t> - </a:t>
                </a:r>
                <a:r>
                  <a:rPr lang="ru-RU" sz="2000" dirty="0"/>
                  <a:t>все объекты в выборке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 …,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u-RU" sz="2000" dirty="0"/>
                  <a:t> – признаки объекта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sz="2000" dirty="0"/>
                  <a:t> – </a:t>
                </a:r>
                <a:r>
                  <a:rPr lang="ru-RU" sz="2000" dirty="0"/>
                  <a:t>число признаков</a:t>
                </a:r>
              </a:p>
            </p:txBody>
          </p:sp>
        </mc:Choice>
        <mc:Fallback xmlns="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12971" y="1772816"/>
                <a:ext cx="10793228" cy="5328592"/>
              </a:xfrm>
              <a:prstGeom prst="rect">
                <a:avLst/>
              </a:prstGeom>
              <a:blipFill>
                <a:blip r:embed="rId2"/>
                <a:stretch>
                  <a:fillRect l="-941" t="-213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08112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>
              <a:defRPr/>
            </a:pPr>
            <a:r>
              <a:rPr lang="ru-RU" sz="5400" dirty="0"/>
              <a:t>Основные понятия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</p:spTree>
    <p:extLst>
      <p:ext uri="{BB962C8B-B14F-4D97-AF65-F5344CB8AC3E}">
        <p14:creationId xmlns:p14="http://schemas.microsoft.com/office/powerpoint/2010/main" val="19107856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ABE96DA-D6EB-094E-B29B-9DCB0296D68F}"/>
              </a:ext>
            </a:extLst>
          </p:cNvPr>
          <p:cNvSpPr>
            <a:spLocks/>
          </p:cNvSpPr>
          <p:nvPr/>
        </p:nvSpPr>
        <p:spPr bwMode="auto">
          <a:xfrm>
            <a:off x="712971" y="2708920"/>
            <a:ext cx="10793228" cy="3744416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3600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ru-RU" sz="1600" dirty="0">
                <a:solidFill>
                  <a:srgbClr val="333F48"/>
                </a:solidFill>
                <a:latin typeface="SB Sans Text Light"/>
                <a:cs typeface="SB Sans Text Light"/>
              </a:rPr>
              <a:t>1.</a:t>
            </a:r>
            <a:r>
              <a:rPr lang="en-US" sz="1600" dirty="0">
                <a:solidFill>
                  <a:srgbClr val="333F48"/>
                </a:solidFill>
                <a:latin typeface="SB Sans Text Light"/>
                <a:cs typeface="SB Sans Text Light"/>
              </a:rPr>
              <a:t> </a:t>
            </a:r>
            <a:r>
              <a:rPr lang="ru-RU" sz="1600" dirty="0">
                <a:solidFill>
                  <a:srgbClr val="333F48"/>
                </a:solidFill>
                <a:latin typeface="SB Sans Text Light"/>
                <a:cs typeface="SB Sans Text Light"/>
              </a:rPr>
              <a:t>Постановка задачи машинного обучения</a:t>
            </a:r>
            <a:endParaRPr lang="en-US" sz="1600" dirty="0">
              <a:solidFill>
                <a:srgbClr val="333F48"/>
              </a:solidFill>
              <a:latin typeface="SB Sans Text Light"/>
              <a:cs typeface="SB Sans Text Light"/>
            </a:endParaRPr>
          </a:p>
          <a:p>
            <a:pPr marL="0" indent="0" defTabSz="3600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1600" dirty="0">
                <a:solidFill>
                  <a:srgbClr val="333F48"/>
                </a:solidFill>
                <a:latin typeface="SB Sans Text Light"/>
                <a:cs typeface="SB Sans Text Light"/>
              </a:rPr>
              <a:t>2.</a:t>
            </a:r>
            <a:r>
              <a:rPr lang="en" sz="1600" dirty="0"/>
              <a:t> </a:t>
            </a:r>
            <a:r>
              <a:rPr lang="ru-RU" sz="1600" dirty="0"/>
              <a:t> Основные понятия</a:t>
            </a:r>
          </a:p>
          <a:p>
            <a:pPr marL="0" indent="0" defTabSz="3600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1600" dirty="0">
                <a:solidFill>
                  <a:srgbClr val="333F48"/>
                </a:solidFill>
                <a:latin typeface="SB Sans Text Light"/>
                <a:cs typeface="SB Sans Text Light"/>
              </a:rPr>
              <a:t>3.</a:t>
            </a:r>
            <a:r>
              <a:rPr lang="ru-RU" sz="1600" dirty="0">
                <a:solidFill>
                  <a:srgbClr val="333F48"/>
                </a:solidFill>
                <a:latin typeface="SB Sans Text Light"/>
                <a:cs typeface="SB Sans Text Light"/>
              </a:rPr>
              <a:t> </a:t>
            </a:r>
            <a:r>
              <a:rPr lang="ru-RU" sz="1600" dirty="0"/>
              <a:t>Типы признаков</a:t>
            </a:r>
          </a:p>
          <a:p>
            <a:pPr marL="0" indent="0" defTabSz="3600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ru-RU" sz="1600" dirty="0"/>
              <a:t>4. Типы задач машинного обучения</a:t>
            </a:r>
            <a:endParaRPr lang="en-US" sz="1600" dirty="0">
              <a:solidFill>
                <a:srgbClr val="333F48"/>
              </a:solidFill>
              <a:latin typeface="SB Sans Text Light"/>
              <a:cs typeface="SB Sans Text Light"/>
            </a:endParaRPr>
          </a:p>
          <a:p>
            <a:pPr marL="0" indent="0" defTabSz="3600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1600" dirty="0">
                <a:solidFill>
                  <a:srgbClr val="333F48"/>
                </a:solidFill>
                <a:latin typeface="SB Sans Text Light"/>
                <a:cs typeface="SB Sans Text Light"/>
              </a:rPr>
              <a:t>5.</a:t>
            </a:r>
            <a:r>
              <a:rPr lang="ru-RU" sz="1600" dirty="0">
                <a:solidFill>
                  <a:srgbClr val="333F48"/>
                </a:solidFill>
                <a:latin typeface="SB Sans Text Light"/>
                <a:cs typeface="SB Sans Text Light"/>
              </a:rPr>
              <a:t> </a:t>
            </a:r>
            <a:r>
              <a:rPr lang="ru-RU" sz="1600" dirty="0"/>
              <a:t>Задача регрессии</a:t>
            </a:r>
          </a:p>
          <a:p>
            <a:pPr marL="0" indent="0" defTabSz="3600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ru-RU" sz="1600" dirty="0">
                <a:solidFill>
                  <a:srgbClr val="333F48"/>
                </a:solidFill>
                <a:latin typeface="SB Sans Text Light"/>
                <a:cs typeface="SB Sans Text Light"/>
              </a:rPr>
              <a:t>6. </a:t>
            </a:r>
            <a:r>
              <a:rPr lang="ru-RU" sz="1600" dirty="0"/>
              <a:t>Линейные модели</a:t>
            </a:r>
            <a:endParaRPr lang="en-US" sz="1600" dirty="0">
              <a:solidFill>
                <a:srgbClr val="333F48"/>
              </a:solidFill>
              <a:latin typeface="SB Sans Text Light"/>
              <a:cs typeface="SB Sans Text Light"/>
            </a:endParaRPr>
          </a:p>
          <a:p>
            <a:pPr marL="0" indent="0" defTabSz="3600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ru-RU" sz="1600" dirty="0">
                <a:solidFill>
                  <a:srgbClr val="333F48"/>
                </a:solidFill>
                <a:latin typeface="SB Sans Text Light"/>
                <a:cs typeface="SB Sans Text Light"/>
              </a:rPr>
              <a:t>7. </a:t>
            </a:r>
            <a:r>
              <a:rPr lang="ru-RU" sz="1600" dirty="0"/>
              <a:t>Линейная регрессия</a:t>
            </a:r>
          </a:p>
          <a:p>
            <a:pPr marL="0" indent="0" defTabSz="3600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ru-RU" sz="1600" dirty="0"/>
              <a:t>8. Подготовка признаков</a:t>
            </a:r>
            <a:endParaRPr lang="en-US" sz="1600" dirty="0">
              <a:solidFill>
                <a:srgbClr val="333F48"/>
              </a:solidFill>
              <a:latin typeface="SB Sans Text Light"/>
              <a:cs typeface="SB Sans Text Light"/>
            </a:endParaRPr>
          </a:p>
          <a:p>
            <a:pPr marL="0" indent="0" defTabSz="3600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ru-RU" sz="1600" dirty="0">
                <a:solidFill>
                  <a:srgbClr val="333F48"/>
                </a:solidFill>
                <a:latin typeface="SB Sans Text Light"/>
                <a:cs typeface="SB Sans Text Light"/>
              </a:rPr>
              <a:t>9. </a:t>
            </a:r>
            <a:r>
              <a:rPr lang="ru-RU" sz="1600" dirty="0"/>
              <a:t>Измерение ошибки в задачах регрессии</a:t>
            </a:r>
          </a:p>
          <a:p>
            <a:pPr marL="0" indent="0" defTabSz="3600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ru-RU" sz="1600" dirty="0">
                <a:solidFill>
                  <a:srgbClr val="333F48"/>
                </a:solidFill>
                <a:latin typeface="SB Sans Text Light"/>
                <a:cs typeface="SB Sans Text Light"/>
              </a:rPr>
              <a:t>10. </a:t>
            </a:r>
            <a:r>
              <a:rPr lang="ru-RU" sz="1600" dirty="0"/>
              <a:t>Обобщающая способность модели</a:t>
            </a:r>
          </a:p>
          <a:p>
            <a:pPr marL="0" indent="0" defTabSz="3600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ru-RU" sz="1600" dirty="0">
                <a:solidFill>
                  <a:srgbClr val="333F48"/>
                </a:solidFill>
                <a:latin typeface="SB Sans Text Light"/>
                <a:cs typeface="SB Sans Text Light"/>
              </a:rPr>
              <a:t>11.</a:t>
            </a:r>
            <a:r>
              <a:rPr lang="ru-RU" sz="1600" dirty="0"/>
              <a:t> Борьба с переобучением</a:t>
            </a:r>
          </a:p>
          <a:p>
            <a:pPr marL="0" indent="0" defTabSz="3600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ru-RU" sz="1600" dirty="0">
                <a:solidFill>
                  <a:srgbClr val="333F48"/>
                </a:solidFill>
                <a:latin typeface="SB Sans Text Light"/>
                <a:cs typeface="SB Sans Text Light"/>
              </a:rPr>
              <a:t>12. </a:t>
            </a:r>
            <a:r>
              <a:rPr lang="ru-RU" sz="1600" dirty="0"/>
              <a:t>Регуляризация</a:t>
            </a:r>
          </a:p>
          <a:p>
            <a:pPr marL="0" indent="0" defTabSz="3600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ru-RU" sz="1600" dirty="0">
                <a:solidFill>
                  <a:srgbClr val="333F48"/>
                </a:solidFill>
                <a:latin typeface="SB Sans Text Light"/>
                <a:cs typeface="SB Sans Text Light"/>
              </a:rPr>
              <a:t>13. </a:t>
            </a:r>
            <a:r>
              <a:rPr lang="ru-RU" sz="1600" dirty="0"/>
              <a:t>Обучение линейной модели</a:t>
            </a:r>
          </a:p>
          <a:p>
            <a:pPr marL="0" indent="0" defTabSz="3600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ru-RU" sz="1600" dirty="0">
                <a:solidFill>
                  <a:srgbClr val="333F48"/>
                </a:solidFill>
                <a:latin typeface="SB Sans Text Light"/>
                <a:cs typeface="SB Sans Text Light"/>
              </a:rPr>
              <a:t>14. </a:t>
            </a:r>
            <a:r>
              <a:rPr lang="ru-RU" sz="1600" dirty="0"/>
              <a:t>Градиентный спуск</a:t>
            </a:r>
          </a:p>
          <a:p>
            <a:pPr marL="0" indent="0" defTabSz="3600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ru-RU" sz="1600" dirty="0"/>
              <a:t>15. Оптимизации градиентного спуска</a:t>
            </a:r>
          </a:p>
          <a:p>
            <a:pPr marL="0" indent="0" defTabSz="360000">
              <a:lnSpc>
                <a:spcPct val="100000"/>
              </a:lnSpc>
              <a:spcBef>
                <a:spcPts val="0"/>
              </a:spcBef>
              <a:buNone/>
              <a:defRPr/>
            </a:pPr>
            <a:endParaRPr lang="ru-RU" sz="1600" dirty="0"/>
          </a:p>
          <a:p>
            <a:pPr marL="0" indent="0" defTabSz="360000">
              <a:lnSpc>
                <a:spcPct val="100000"/>
              </a:lnSpc>
              <a:spcBef>
                <a:spcPts val="0"/>
              </a:spcBef>
              <a:buNone/>
              <a:defRPr/>
            </a:pPr>
            <a:endParaRPr lang="en-US" sz="16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1268760"/>
            <a:ext cx="8305800" cy="90601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>
              <a:defRPr/>
            </a:pPr>
            <a:r>
              <a:rPr lang="ru-RU" sz="5400" dirty="0">
                <a:solidFill>
                  <a:srgbClr val="333F48"/>
                </a:solidFill>
              </a:rPr>
              <a:t>План занятия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2971" y="1772816"/>
                <a:ext cx="10793228" cy="5328592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000" dirty="0"/>
                  <a:t> – </a:t>
                </a:r>
                <a:r>
                  <a:rPr lang="ru-RU" sz="2000" dirty="0"/>
                  <a:t>объект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 …,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sz="2000" dirty="0"/>
                  <a:t> - </a:t>
                </a:r>
                <a:r>
                  <a:rPr lang="ru-RU" sz="2000" dirty="0"/>
                  <a:t>все объекты в выборке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 …,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u-RU" sz="2000" dirty="0"/>
                  <a:t> – признаки объекта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sz="2000" dirty="0"/>
                  <a:t> – </a:t>
                </a:r>
                <a:r>
                  <a:rPr lang="ru-RU" sz="2000" dirty="0"/>
                  <a:t>число признаков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/>
                  <a:t>– </a:t>
                </a:r>
                <a:r>
                  <a:rPr lang="ru-RU" sz="2000" dirty="0"/>
                  <a:t>целевая переменная</a:t>
                </a:r>
                <a:endParaRPr lang="en-US" sz="20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, …,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sz="2000" dirty="0"/>
                  <a:t> - </a:t>
                </a:r>
                <a:r>
                  <a:rPr lang="ru-RU" sz="2000" dirty="0"/>
                  <a:t>все ответы в выборке</a:t>
                </a:r>
              </a:p>
              <a:p>
                <a:pPr marL="0" indent="0">
                  <a:buNone/>
                </a:pPr>
                <a:endParaRPr lang="ru-RU" sz="2000" dirty="0"/>
              </a:p>
            </p:txBody>
          </p:sp>
        </mc:Choice>
        <mc:Fallback xmlns="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12971" y="1772816"/>
                <a:ext cx="10793228" cy="5328592"/>
              </a:xfrm>
              <a:prstGeom prst="rect">
                <a:avLst/>
              </a:prstGeom>
              <a:blipFill>
                <a:blip r:embed="rId2"/>
                <a:stretch>
                  <a:fillRect l="-941" t="-213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08112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>
              <a:defRPr/>
            </a:pPr>
            <a:r>
              <a:rPr lang="ru-RU" sz="5400" dirty="0"/>
              <a:t>Основные понятия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</p:spTree>
    <p:extLst>
      <p:ext uri="{BB962C8B-B14F-4D97-AF65-F5344CB8AC3E}">
        <p14:creationId xmlns:p14="http://schemas.microsoft.com/office/powerpoint/2010/main" val="9599026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2971" y="1772816"/>
                <a:ext cx="10793228" cy="5328592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000" dirty="0"/>
                  <a:t> – </a:t>
                </a:r>
                <a:r>
                  <a:rPr lang="ru-RU" sz="2000" dirty="0"/>
                  <a:t>объект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 …,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sz="2000" dirty="0"/>
                  <a:t> - </a:t>
                </a:r>
                <a:r>
                  <a:rPr lang="ru-RU" sz="2000" dirty="0"/>
                  <a:t>все объекты в выборке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 …,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u-RU" sz="2000" dirty="0"/>
                  <a:t> – признаки объекта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sz="2000" dirty="0"/>
                  <a:t> – </a:t>
                </a:r>
                <a:r>
                  <a:rPr lang="ru-RU" sz="2000" dirty="0"/>
                  <a:t>число признаков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/>
                  <a:t>– </a:t>
                </a:r>
                <a:r>
                  <a:rPr lang="ru-RU" sz="2000" dirty="0"/>
                  <a:t>целевая переменная</a:t>
                </a:r>
                <a:endParaRPr lang="en-US" sz="20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, …,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sz="2000" dirty="0"/>
                  <a:t> - </a:t>
                </a:r>
                <a:r>
                  <a:rPr lang="ru-RU" sz="2000" dirty="0"/>
                  <a:t>все ответы в выборке</a:t>
                </a:r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2000" dirty="0"/>
                  <a:t> – </a:t>
                </a:r>
                <a:r>
                  <a:rPr lang="ru-RU" sz="2000" dirty="0"/>
                  <a:t>обучающая выборка</a:t>
                </a:r>
              </a:p>
            </p:txBody>
          </p:sp>
        </mc:Choice>
        <mc:Fallback xmlns="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12971" y="1772816"/>
                <a:ext cx="10793228" cy="5328592"/>
              </a:xfrm>
              <a:prstGeom prst="rect">
                <a:avLst/>
              </a:prstGeom>
              <a:blipFill>
                <a:blip r:embed="rId2"/>
                <a:stretch>
                  <a:fillRect l="-941" t="-213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08112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>
              <a:defRPr/>
            </a:pPr>
            <a:r>
              <a:rPr lang="ru-RU" sz="5400" dirty="0"/>
              <a:t>Основные понятия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</p:spTree>
    <p:extLst>
      <p:ext uri="{BB962C8B-B14F-4D97-AF65-F5344CB8AC3E}">
        <p14:creationId xmlns:p14="http://schemas.microsoft.com/office/powerpoint/2010/main" val="22693119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2971" y="1772816"/>
                <a:ext cx="10793228" cy="5328592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000" dirty="0"/>
                  <a:t> – </a:t>
                </a:r>
                <a:r>
                  <a:rPr lang="ru-RU" sz="2000" dirty="0"/>
                  <a:t>объект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 …,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sz="2000" dirty="0"/>
                  <a:t> - </a:t>
                </a:r>
                <a:r>
                  <a:rPr lang="ru-RU" sz="2000" dirty="0"/>
                  <a:t>все объекты в выборке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 …,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u-RU" sz="2000" dirty="0"/>
                  <a:t> – признаки объекта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sz="2000" dirty="0"/>
                  <a:t> – </a:t>
                </a:r>
                <a:r>
                  <a:rPr lang="ru-RU" sz="2000" dirty="0"/>
                  <a:t>число признаков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/>
                  <a:t>– </a:t>
                </a:r>
                <a:r>
                  <a:rPr lang="ru-RU" sz="2000" dirty="0"/>
                  <a:t>целевая переменная</a:t>
                </a:r>
                <a:endParaRPr lang="en-US" sz="20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, …,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sz="2000" dirty="0"/>
                  <a:t> - </a:t>
                </a:r>
                <a:r>
                  <a:rPr lang="ru-RU" sz="2000" dirty="0"/>
                  <a:t>все ответы в выборке</a:t>
                </a:r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2000" dirty="0"/>
                  <a:t> – </a:t>
                </a:r>
                <a:r>
                  <a:rPr lang="ru-RU" sz="2000" dirty="0"/>
                  <a:t>обучающая выборка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={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 …,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ru-RU" sz="20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US" sz="2000" dirty="0"/>
                  <a:t> – </a:t>
                </a:r>
                <a:r>
                  <a:rPr lang="ru-RU" sz="2000" dirty="0"/>
                  <a:t>длина</a:t>
                </a:r>
                <a:r>
                  <a:rPr lang="en-US" sz="2000" dirty="0"/>
                  <a:t> </a:t>
                </a:r>
                <a:r>
                  <a:rPr lang="ru-RU" sz="2000" dirty="0"/>
                  <a:t>обучающей выборки</a:t>
                </a:r>
              </a:p>
            </p:txBody>
          </p:sp>
        </mc:Choice>
        <mc:Fallback xmlns="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12971" y="1772816"/>
                <a:ext cx="10793228" cy="5328592"/>
              </a:xfrm>
              <a:prstGeom prst="rect">
                <a:avLst/>
              </a:prstGeom>
              <a:blipFill>
                <a:blip r:embed="rId2"/>
                <a:stretch>
                  <a:fillRect l="-941" t="-213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08112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>
              <a:defRPr/>
            </a:pPr>
            <a:r>
              <a:rPr lang="ru-RU" sz="5400" dirty="0"/>
              <a:t>Основные понятия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</p:spTree>
    <p:extLst>
      <p:ext uri="{BB962C8B-B14F-4D97-AF65-F5344CB8AC3E}">
        <p14:creationId xmlns:p14="http://schemas.microsoft.com/office/powerpoint/2010/main" val="1875211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2971" y="1772816"/>
                <a:ext cx="10793228" cy="5328592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000" dirty="0"/>
                  <a:t> – </a:t>
                </a:r>
                <a:r>
                  <a:rPr lang="ru-RU" sz="2000" dirty="0"/>
                  <a:t>объект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 …,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sz="2000" dirty="0"/>
                  <a:t> - </a:t>
                </a:r>
                <a:r>
                  <a:rPr lang="ru-RU" sz="2000" dirty="0"/>
                  <a:t>все объекты в выборке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 …,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u-RU" sz="2000" dirty="0"/>
                  <a:t> – признаки объекта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sz="2000" dirty="0"/>
                  <a:t> – </a:t>
                </a:r>
                <a:r>
                  <a:rPr lang="ru-RU" sz="2000" dirty="0"/>
                  <a:t>число признаков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/>
                  <a:t>– </a:t>
                </a:r>
                <a:r>
                  <a:rPr lang="ru-RU" sz="2000" dirty="0"/>
                  <a:t>целевая переменная</a:t>
                </a:r>
                <a:endParaRPr lang="en-US" sz="20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, …,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sz="2000" dirty="0"/>
                  <a:t> - </a:t>
                </a:r>
                <a:r>
                  <a:rPr lang="ru-RU" sz="2000" dirty="0"/>
                  <a:t>все ответы в выборке</a:t>
                </a:r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2000" dirty="0"/>
                  <a:t> – </a:t>
                </a:r>
                <a:r>
                  <a:rPr lang="ru-RU" sz="2000" dirty="0"/>
                  <a:t>обучающая выборка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={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 …,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ru-RU" sz="20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US" sz="2000" dirty="0"/>
                  <a:t> – </a:t>
                </a:r>
                <a:r>
                  <a:rPr lang="ru-RU" sz="2000" dirty="0"/>
                  <a:t>длина</a:t>
                </a:r>
                <a:r>
                  <a:rPr lang="en-US" sz="2000" dirty="0"/>
                  <a:t> </a:t>
                </a:r>
                <a:r>
                  <a:rPr lang="ru-RU" sz="2000" dirty="0"/>
                  <a:t>обучающей выборки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⋱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𝑙𝑑</m:t>
                                  </m:r>
                                </m:sub>
                              </m:sSub>
                            </m:e>
                          </m:mr>
                        </m: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sz="2000" dirty="0"/>
                  <a:t> - </a:t>
                </a:r>
                <a:r>
                  <a:rPr lang="ru-RU" sz="2000" dirty="0"/>
                  <a:t>матрица объекты-признаки</a:t>
                </a:r>
                <a:endParaRPr lang="en-US" sz="2000" dirty="0"/>
              </a:p>
            </p:txBody>
          </p:sp>
        </mc:Choice>
        <mc:Fallback xmlns="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12971" y="1772816"/>
                <a:ext cx="10793228" cy="5328592"/>
              </a:xfrm>
              <a:prstGeom prst="rect">
                <a:avLst/>
              </a:prstGeom>
              <a:blipFill>
                <a:blip r:embed="rId2"/>
                <a:stretch>
                  <a:fillRect l="-941" t="-213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08112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>
              <a:defRPr/>
            </a:pPr>
            <a:r>
              <a:rPr lang="ru-RU" sz="5400" dirty="0"/>
              <a:t>Основные понятия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</p:spTree>
    <p:extLst>
      <p:ext uri="{BB962C8B-B14F-4D97-AF65-F5344CB8AC3E}">
        <p14:creationId xmlns:p14="http://schemas.microsoft.com/office/powerpoint/2010/main" val="29757083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2971" y="1772816"/>
                <a:ext cx="10793228" cy="5328592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000" dirty="0"/>
                  <a:t> – </a:t>
                </a:r>
                <a:r>
                  <a:rPr lang="ru-RU" sz="2000" dirty="0"/>
                  <a:t>объект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 …,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sz="2000" dirty="0"/>
                  <a:t> - </a:t>
                </a:r>
                <a:r>
                  <a:rPr lang="ru-RU" sz="2000" dirty="0"/>
                  <a:t>все объекты в выборке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 …,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u-RU" sz="2000" dirty="0"/>
                  <a:t> – признаки объекта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sz="2000" dirty="0"/>
                  <a:t> – </a:t>
                </a:r>
                <a:r>
                  <a:rPr lang="ru-RU" sz="2000" dirty="0"/>
                  <a:t>число признаков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/>
                  <a:t>– </a:t>
                </a:r>
                <a:r>
                  <a:rPr lang="ru-RU" sz="2000" dirty="0"/>
                  <a:t>целевая переменная</a:t>
                </a:r>
                <a:endParaRPr lang="en-US" sz="20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, …,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sz="2000" dirty="0"/>
                  <a:t> - </a:t>
                </a:r>
                <a:r>
                  <a:rPr lang="ru-RU" sz="2000" dirty="0"/>
                  <a:t>все ответы в выборке</a:t>
                </a:r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2000" dirty="0"/>
                  <a:t> – </a:t>
                </a:r>
                <a:r>
                  <a:rPr lang="ru-RU" sz="2000" dirty="0"/>
                  <a:t>обучающая выборка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={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 …,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ru-RU" sz="20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US" sz="2000" dirty="0"/>
                  <a:t> – </a:t>
                </a:r>
                <a:r>
                  <a:rPr lang="ru-RU" sz="2000" dirty="0"/>
                  <a:t>длина</a:t>
                </a:r>
                <a:r>
                  <a:rPr lang="en-US" sz="2000" dirty="0"/>
                  <a:t> </a:t>
                </a:r>
                <a:r>
                  <a:rPr lang="ru-RU" sz="2000" dirty="0"/>
                  <a:t>обучающей выборки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⋱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𝑙𝑑</m:t>
                                  </m:r>
                                </m:sub>
                              </m:sSub>
                            </m:e>
                          </m:mr>
                        </m: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sz="2000" dirty="0"/>
                  <a:t> - </a:t>
                </a:r>
                <a:r>
                  <a:rPr lang="ru-RU" sz="2000" dirty="0"/>
                  <a:t>матрица объекты-признаки</a:t>
                </a:r>
                <a:endParaRPr lang="en-US" sz="20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: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, …,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, …,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" sz="2000" dirty="0"/>
                  <a:t> - </a:t>
                </a:r>
                <a:r>
                  <a:rPr lang="ru-RU" sz="2000" dirty="0"/>
                  <a:t>алгоритм</a:t>
                </a:r>
                <a:endParaRPr lang="en" sz="2000" dirty="0"/>
              </a:p>
            </p:txBody>
          </p:sp>
        </mc:Choice>
        <mc:Fallback xmlns="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12971" y="1772816"/>
                <a:ext cx="10793228" cy="5328592"/>
              </a:xfrm>
              <a:prstGeom prst="rect">
                <a:avLst/>
              </a:prstGeom>
              <a:blipFill>
                <a:blip r:embed="rId2"/>
                <a:stretch>
                  <a:fillRect l="-941" t="-213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08112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>
              <a:defRPr/>
            </a:pPr>
            <a:r>
              <a:rPr lang="ru-RU" sz="5400" dirty="0"/>
              <a:t>Основные понятия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</p:spTree>
    <p:extLst>
      <p:ext uri="{BB962C8B-B14F-4D97-AF65-F5344CB8AC3E}">
        <p14:creationId xmlns:p14="http://schemas.microsoft.com/office/powerpoint/2010/main" val="35233644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338064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/>
              <a:t>Типы признаков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E725BB-A478-DD4D-BFE5-5015B5FD8E2C}"/>
              </a:ext>
            </a:extLst>
          </p:cNvPr>
          <p:cNvSpPr>
            <a:spLocks/>
          </p:cNvSpPr>
          <p:nvPr/>
        </p:nvSpPr>
        <p:spPr bwMode="auto">
          <a:xfrm>
            <a:off x="767408" y="2492896"/>
            <a:ext cx="10793228" cy="345638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21336953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338064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/>
              <a:t>Типы признаков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E725BB-A478-DD4D-BFE5-5015B5FD8E2C}"/>
              </a:ext>
            </a:extLst>
          </p:cNvPr>
          <p:cNvSpPr>
            <a:spLocks/>
          </p:cNvSpPr>
          <p:nvPr/>
        </p:nvSpPr>
        <p:spPr bwMode="auto">
          <a:xfrm>
            <a:off x="767408" y="2492896"/>
            <a:ext cx="10793228" cy="345638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600" dirty="0"/>
              <a:t>бинарные</a:t>
            </a:r>
          </a:p>
          <a:p>
            <a:pPr marL="0" indent="0">
              <a:buNone/>
            </a:pPr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42511607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338064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/>
              <a:t>Типы признаков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E725BB-A478-DD4D-BFE5-5015B5FD8E2C}"/>
              </a:ext>
            </a:extLst>
          </p:cNvPr>
          <p:cNvSpPr>
            <a:spLocks/>
          </p:cNvSpPr>
          <p:nvPr/>
        </p:nvSpPr>
        <p:spPr bwMode="auto">
          <a:xfrm>
            <a:off x="767408" y="2492896"/>
            <a:ext cx="10793228" cy="345638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600" dirty="0"/>
              <a:t>бинарные</a:t>
            </a:r>
          </a:p>
          <a:p>
            <a:r>
              <a:rPr lang="ru-RU" sz="1600" dirty="0"/>
              <a:t>числовые</a:t>
            </a:r>
          </a:p>
          <a:p>
            <a:pPr marL="0" indent="0">
              <a:buNone/>
            </a:pPr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38075169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338064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/>
              <a:t>Типы признаков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E725BB-A478-DD4D-BFE5-5015B5FD8E2C}"/>
              </a:ext>
            </a:extLst>
          </p:cNvPr>
          <p:cNvSpPr>
            <a:spLocks/>
          </p:cNvSpPr>
          <p:nvPr/>
        </p:nvSpPr>
        <p:spPr bwMode="auto">
          <a:xfrm>
            <a:off x="767408" y="2492896"/>
            <a:ext cx="10793228" cy="345638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600" dirty="0"/>
              <a:t>бинарные</a:t>
            </a:r>
          </a:p>
          <a:p>
            <a:r>
              <a:rPr lang="ru-RU" sz="1600" dirty="0"/>
              <a:t>числовые</a:t>
            </a:r>
          </a:p>
          <a:p>
            <a:r>
              <a:rPr lang="ru-RU" sz="1600" dirty="0"/>
              <a:t>категориальные</a:t>
            </a:r>
          </a:p>
          <a:p>
            <a:pPr marL="0" indent="0">
              <a:buNone/>
            </a:pPr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15440334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338064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/>
              <a:t>Типы признаков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E725BB-A478-DD4D-BFE5-5015B5FD8E2C}"/>
              </a:ext>
            </a:extLst>
          </p:cNvPr>
          <p:cNvSpPr>
            <a:spLocks/>
          </p:cNvSpPr>
          <p:nvPr/>
        </p:nvSpPr>
        <p:spPr bwMode="auto">
          <a:xfrm>
            <a:off x="767408" y="2492896"/>
            <a:ext cx="10793228" cy="345638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600" dirty="0"/>
              <a:t>бинарные</a:t>
            </a:r>
          </a:p>
          <a:p>
            <a:r>
              <a:rPr lang="ru-RU" sz="1600" dirty="0"/>
              <a:t>числовые</a:t>
            </a:r>
          </a:p>
          <a:p>
            <a:r>
              <a:rPr lang="ru-RU" sz="1600" dirty="0"/>
              <a:t>категориальные</a:t>
            </a:r>
          </a:p>
          <a:p>
            <a:r>
              <a:rPr lang="ru-RU" sz="1600" dirty="0"/>
              <a:t>порядковые</a:t>
            </a:r>
          </a:p>
          <a:p>
            <a:pPr marL="0" indent="0">
              <a:buNone/>
            </a:pPr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38614261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ABE96DA-D6EB-094E-B29B-9DCB0296D68F}"/>
              </a:ext>
            </a:extLst>
          </p:cNvPr>
          <p:cNvSpPr>
            <a:spLocks/>
          </p:cNvSpPr>
          <p:nvPr/>
        </p:nvSpPr>
        <p:spPr bwMode="auto">
          <a:xfrm>
            <a:off x="712971" y="2708920"/>
            <a:ext cx="10793228" cy="381642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338064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Постановка задачи машинного обучения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</p:spTree>
    <p:extLst>
      <p:ext uri="{BB962C8B-B14F-4D97-AF65-F5344CB8AC3E}">
        <p14:creationId xmlns:p14="http://schemas.microsoft.com/office/powerpoint/2010/main" val="21959158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338064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/>
              <a:t>Типы признаков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E725BB-A478-DD4D-BFE5-5015B5FD8E2C}"/>
              </a:ext>
            </a:extLst>
          </p:cNvPr>
          <p:cNvSpPr>
            <a:spLocks/>
          </p:cNvSpPr>
          <p:nvPr/>
        </p:nvSpPr>
        <p:spPr bwMode="auto">
          <a:xfrm>
            <a:off x="767408" y="2492896"/>
            <a:ext cx="10793228" cy="345638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600" dirty="0"/>
              <a:t>бинарные</a:t>
            </a:r>
          </a:p>
          <a:p>
            <a:r>
              <a:rPr lang="ru-RU" sz="1600" dirty="0"/>
              <a:t>числовые</a:t>
            </a:r>
          </a:p>
          <a:p>
            <a:r>
              <a:rPr lang="ru-RU" sz="1600" dirty="0"/>
              <a:t>категориальные</a:t>
            </a:r>
          </a:p>
          <a:p>
            <a:r>
              <a:rPr lang="ru-RU" sz="1600" dirty="0"/>
              <a:t>порядковые</a:t>
            </a:r>
          </a:p>
          <a:p>
            <a:r>
              <a:rPr lang="ru-RU" sz="1600" dirty="0" err="1"/>
              <a:t>множествозначные</a:t>
            </a:r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19551868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338064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/>
              <a:t>Типы признаков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E725BB-A478-DD4D-BFE5-5015B5FD8E2C}"/>
              </a:ext>
            </a:extLst>
          </p:cNvPr>
          <p:cNvSpPr>
            <a:spLocks/>
          </p:cNvSpPr>
          <p:nvPr/>
        </p:nvSpPr>
        <p:spPr bwMode="auto">
          <a:xfrm>
            <a:off x="767408" y="2492896"/>
            <a:ext cx="10793228" cy="345638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600" dirty="0"/>
              <a:t>бинарные</a:t>
            </a:r>
          </a:p>
          <a:p>
            <a:r>
              <a:rPr lang="ru-RU" sz="1600" dirty="0"/>
              <a:t>числовые</a:t>
            </a:r>
          </a:p>
          <a:p>
            <a:r>
              <a:rPr lang="ru-RU" sz="1600" dirty="0"/>
              <a:t>категориальные</a:t>
            </a:r>
          </a:p>
          <a:p>
            <a:r>
              <a:rPr lang="ru-RU" sz="1600" dirty="0"/>
              <a:t>порядковые</a:t>
            </a:r>
          </a:p>
          <a:p>
            <a:r>
              <a:rPr lang="ru-RU" sz="1600" dirty="0" err="1"/>
              <a:t>множествозначные</a:t>
            </a:r>
            <a:endParaRPr lang="ru-RU" sz="1600" dirty="0"/>
          </a:p>
          <a:p>
            <a:r>
              <a:rPr lang="ru-RU" sz="1600" dirty="0"/>
              <a:t>сложные (текст, картинка, аудио)</a:t>
            </a:r>
          </a:p>
        </p:txBody>
      </p:sp>
    </p:spTree>
    <p:extLst>
      <p:ext uri="{BB962C8B-B14F-4D97-AF65-F5344CB8AC3E}">
        <p14:creationId xmlns:p14="http://schemas.microsoft.com/office/powerpoint/2010/main" val="36300152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338064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/>
              <a:t>Типы задач машинного обучения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E725BB-A478-DD4D-BFE5-5015B5FD8E2C}"/>
              </a:ext>
            </a:extLst>
          </p:cNvPr>
          <p:cNvSpPr>
            <a:spLocks/>
          </p:cNvSpPr>
          <p:nvPr/>
        </p:nvSpPr>
        <p:spPr bwMode="auto">
          <a:xfrm>
            <a:off x="767408" y="2492896"/>
            <a:ext cx="10793228" cy="345638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17525999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338064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/>
              <a:t>Типы задач машинного обучения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E725BB-A478-DD4D-BFE5-5015B5FD8E2C}"/>
              </a:ext>
            </a:extLst>
          </p:cNvPr>
          <p:cNvSpPr>
            <a:spLocks/>
          </p:cNvSpPr>
          <p:nvPr/>
        </p:nvSpPr>
        <p:spPr bwMode="auto">
          <a:xfrm>
            <a:off x="767408" y="2492896"/>
            <a:ext cx="10793228" cy="345638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600" dirty="0"/>
              <a:t>Обучение с учителем</a:t>
            </a:r>
          </a:p>
        </p:txBody>
      </p:sp>
    </p:spTree>
    <p:extLst>
      <p:ext uri="{BB962C8B-B14F-4D97-AF65-F5344CB8AC3E}">
        <p14:creationId xmlns:p14="http://schemas.microsoft.com/office/powerpoint/2010/main" val="15864723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338064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/>
              <a:t>Типы задач машинного обучения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E725BB-A478-DD4D-BFE5-5015B5FD8E2C}"/>
              </a:ext>
            </a:extLst>
          </p:cNvPr>
          <p:cNvSpPr>
            <a:spLocks/>
          </p:cNvSpPr>
          <p:nvPr/>
        </p:nvSpPr>
        <p:spPr bwMode="auto">
          <a:xfrm>
            <a:off x="767408" y="2492896"/>
            <a:ext cx="10793228" cy="345638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600" dirty="0"/>
              <a:t>Обучение с учителем</a:t>
            </a:r>
          </a:p>
          <a:p>
            <a:r>
              <a:rPr lang="ru-RU" sz="1600" dirty="0"/>
              <a:t>регрессия</a:t>
            </a:r>
          </a:p>
        </p:txBody>
      </p:sp>
    </p:spTree>
    <p:extLst>
      <p:ext uri="{BB962C8B-B14F-4D97-AF65-F5344CB8AC3E}">
        <p14:creationId xmlns:p14="http://schemas.microsoft.com/office/powerpoint/2010/main" val="24600004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338064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/>
              <a:t>Типы задач машинного обучения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E725BB-A478-DD4D-BFE5-5015B5FD8E2C}"/>
              </a:ext>
            </a:extLst>
          </p:cNvPr>
          <p:cNvSpPr>
            <a:spLocks/>
          </p:cNvSpPr>
          <p:nvPr/>
        </p:nvSpPr>
        <p:spPr bwMode="auto">
          <a:xfrm>
            <a:off x="767408" y="2492896"/>
            <a:ext cx="10793228" cy="345638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600" dirty="0"/>
              <a:t>Обучение с учителем</a:t>
            </a:r>
          </a:p>
          <a:p>
            <a:r>
              <a:rPr lang="ru-RU" sz="1600" dirty="0"/>
              <a:t>регрессия</a:t>
            </a:r>
          </a:p>
          <a:p>
            <a:r>
              <a:rPr lang="ru-RU" sz="1600" dirty="0"/>
              <a:t>классификация</a:t>
            </a:r>
          </a:p>
        </p:txBody>
      </p:sp>
    </p:spTree>
    <p:extLst>
      <p:ext uri="{BB962C8B-B14F-4D97-AF65-F5344CB8AC3E}">
        <p14:creationId xmlns:p14="http://schemas.microsoft.com/office/powerpoint/2010/main" val="37894129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338064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/>
              <a:t>Типы задач машинного обучения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E725BB-A478-DD4D-BFE5-5015B5FD8E2C}"/>
              </a:ext>
            </a:extLst>
          </p:cNvPr>
          <p:cNvSpPr>
            <a:spLocks/>
          </p:cNvSpPr>
          <p:nvPr/>
        </p:nvSpPr>
        <p:spPr bwMode="auto">
          <a:xfrm>
            <a:off x="767408" y="2492896"/>
            <a:ext cx="10793228" cy="345638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600" dirty="0"/>
              <a:t>Обучение с учителем</a:t>
            </a:r>
          </a:p>
          <a:p>
            <a:r>
              <a:rPr lang="ru-RU" sz="1600" dirty="0"/>
              <a:t>регрессия</a:t>
            </a:r>
          </a:p>
          <a:p>
            <a:r>
              <a:rPr lang="ru-RU" sz="1600" dirty="0"/>
              <a:t>классификация</a:t>
            </a:r>
          </a:p>
          <a:p>
            <a:r>
              <a:rPr lang="ru-RU" sz="1600" dirty="0"/>
              <a:t>бинарная классификация</a:t>
            </a:r>
          </a:p>
        </p:txBody>
      </p:sp>
    </p:spTree>
    <p:extLst>
      <p:ext uri="{BB962C8B-B14F-4D97-AF65-F5344CB8AC3E}">
        <p14:creationId xmlns:p14="http://schemas.microsoft.com/office/powerpoint/2010/main" val="40418416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338064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/>
              <a:t>Типы задач машинного обучения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E725BB-A478-DD4D-BFE5-5015B5FD8E2C}"/>
              </a:ext>
            </a:extLst>
          </p:cNvPr>
          <p:cNvSpPr>
            <a:spLocks/>
          </p:cNvSpPr>
          <p:nvPr/>
        </p:nvSpPr>
        <p:spPr bwMode="auto">
          <a:xfrm>
            <a:off x="767408" y="2492896"/>
            <a:ext cx="10793228" cy="345638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600" dirty="0"/>
              <a:t>Обучение с учителем</a:t>
            </a:r>
          </a:p>
          <a:p>
            <a:r>
              <a:rPr lang="ru-RU" sz="1600" dirty="0"/>
              <a:t>регрессия</a:t>
            </a:r>
          </a:p>
          <a:p>
            <a:r>
              <a:rPr lang="ru-RU" sz="1600" dirty="0"/>
              <a:t>классификация</a:t>
            </a:r>
          </a:p>
          <a:p>
            <a:r>
              <a:rPr lang="ru-RU" sz="1600" dirty="0"/>
              <a:t>бинарная классификация</a:t>
            </a:r>
          </a:p>
          <a:p>
            <a:r>
              <a:rPr lang="ru-RU" sz="1600" dirty="0" err="1"/>
              <a:t>многоклассовая</a:t>
            </a:r>
            <a:r>
              <a:rPr lang="ru-RU" sz="1600" dirty="0"/>
              <a:t> классификация</a:t>
            </a:r>
          </a:p>
        </p:txBody>
      </p:sp>
    </p:spTree>
    <p:extLst>
      <p:ext uri="{BB962C8B-B14F-4D97-AF65-F5344CB8AC3E}">
        <p14:creationId xmlns:p14="http://schemas.microsoft.com/office/powerpoint/2010/main" val="91803071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338064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/>
              <a:t>Типы задач машинного обучения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E725BB-A478-DD4D-BFE5-5015B5FD8E2C}"/>
              </a:ext>
            </a:extLst>
          </p:cNvPr>
          <p:cNvSpPr>
            <a:spLocks/>
          </p:cNvSpPr>
          <p:nvPr/>
        </p:nvSpPr>
        <p:spPr bwMode="auto">
          <a:xfrm>
            <a:off x="767408" y="2492896"/>
            <a:ext cx="10793228" cy="345638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600" dirty="0"/>
              <a:t>Обучение с учителем</a:t>
            </a:r>
          </a:p>
          <a:p>
            <a:r>
              <a:rPr lang="ru-RU" sz="1600" dirty="0"/>
              <a:t>регрессия</a:t>
            </a:r>
          </a:p>
          <a:p>
            <a:r>
              <a:rPr lang="ru-RU" sz="1600" dirty="0"/>
              <a:t>классификация</a:t>
            </a:r>
          </a:p>
          <a:p>
            <a:r>
              <a:rPr lang="ru-RU" sz="1600" dirty="0"/>
              <a:t>бинарная классификация</a:t>
            </a:r>
          </a:p>
          <a:p>
            <a:r>
              <a:rPr lang="ru-RU" sz="1600" dirty="0" err="1"/>
              <a:t>многоклассовая</a:t>
            </a:r>
            <a:r>
              <a:rPr lang="ru-RU" sz="1600" dirty="0"/>
              <a:t> классификация</a:t>
            </a:r>
          </a:p>
          <a:p>
            <a:r>
              <a:rPr lang="ru-RU" sz="1600" dirty="0"/>
              <a:t>ранжирование</a:t>
            </a:r>
          </a:p>
        </p:txBody>
      </p:sp>
    </p:spTree>
    <p:extLst>
      <p:ext uri="{BB962C8B-B14F-4D97-AF65-F5344CB8AC3E}">
        <p14:creationId xmlns:p14="http://schemas.microsoft.com/office/powerpoint/2010/main" val="9398049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338064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/>
              <a:t>Типы задач машинного обучения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E725BB-A478-DD4D-BFE5-5015B5FD8E2C}"/>
              </a:ext>
            </a:extLst>
          </p:cNvPr>
          <p:cNvSpPr>
            <a:spLocks/>
          </p:cNvSpPr>
          <p:nvPr/>
        </p:nvSpPr>
        <p:spPr bwMode="auto">
          <a:xfrm>
            <a:off x="767408" y="2492896"/>
            <a:ext cx="10793228" cy="345638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600" dirty="0"/>
              <a:t>Обучение с учителем</a:t>
            </a:r>
          </a:p>
          <a:p>
            <a:r>
              <a:rPr lang="ru-RU" sz="1600" dirty="0"/>
              <a:t>регрессия</a:t>
            </a:r>
          </a:p>
          <a:p>
            <a:r>
              <a:rPr lang="ru-RU" sz="1600" dirty="0"/>
              <a:t>классификация</a:t>
            </a:r>
          </a:p>
          <a:p>
            <a:r>
              <a:rPr lang="ru-RU" sz="1600" dirty="0"/>
              <a:t>бинарная классификация</a:t>
            </a:r>
          </a:p>
          <a:p>
            <a:r>
              <a:rPr lang="ru-RU" sz="1600" dirty="0" err="1"/>
              <a:t>многоклассовая</a:t>
            </a:r>
            <a:r>
              <a:rPr lang="ru-RU" sz="1600" dirty="0"/>
              <a:t> классификация</a:t>
            </a:r>
          </a:p>
          <a:p>
            <a:r>
              <a:rPr lang="ru-RU" sz="1600" dirty="0"/>
              <a:t>ранжирование</a:t>
            </a:r>
          </a:p>
          <a:p>
            <a:pPr marL="0" indent="0">
              <a:buNone/>
            </a:pPr>
            <a:endParaRPr lang="ru-RU" sz="1600" dirty="0"/>
          </a:p>
          <a:p>
            <a:pPr marL="0" indent="0">
              <a:buNone/>
            </a:pPr>
            <a:r>
              <a:rPr lang="ru-RU" sz="1600" dirty="0"/>
              <a:t>Обучение без учителя</a:t>
            </a:r>
          </a:p>
        </p:txBody>
      </p:sp>
    </p:spTree>
    <p:extLst>
      <p:ext uri="{BB962C8B-B14F-4D97-AF65-F5344CB8AC3E}">
        <p14:creationId xmlns:p14="http://schemas.microsoft.com/office/powerpoint/2010/main" val="7443422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ABE96DA-D6EB-094E-B29B-9DCB0296D68F}"/>
              </a:ext>
            </a:extLst>
          </p:cNvPr>
          <p:cNvSpPr>
            <a:spLocks/>
          </p:cNvSpPr>
          <p:nvPr/>
        </p:nvSpPr>
        <p:spPr bwMode="auto">
          <a:xfrm>
            <a:off x="712971" y="2708920"/>
            <a:ext cx="10793228" cy="381642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/>
              <a:t>Задача: определение спама по входящим звонкам.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338064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Постановка задачи машинного обучения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</p:spTree>
    <p:extLst>
      <p:ext uri="{BB962C8B-B14F-4D97-AF65-F5344CB8AC3E}">
        <p14:creationId xmlns:p14="http://schemas.microsoft.com/office/powerpoint/2010/main" val="165950264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338064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/>
              <a:t>Типы задач машинного обучения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E725BB-A478-DD4D-BFE5-5015B5FD8E2C}"/>
              </a:ext>
            </a:extLst>
          </p:cNvPr>
          <p:cNvSpPr>
            <a:spLocks/>
          </p:cNvSpPr>
          <p:nvPr/>
        </p:nvSpPr>
        <p:spPr bwMode="auto">
          <a:xfrm>
            <a:off x="767408" y="2492896"/>
            <a:ext cx="10793228" cy="345638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600" dirty="0"/>
              <a:t>Обучение с учителем</a:t>
            </a:r>
          </a:p>
          <a:p>
            <a:r>
              <a:rPr lang="ru-RU" sz="1600" dirty="0"/>
              <a:t>регрессия</a:t>
            </a:r>
          </a:p>
          <a:p>
            <a:r>
              <a:rPr lang="ru-RU" sz="1600" dirty="0"/>
              <a:t>классификация</a:t>
            </a:r>
          </a:p>
          <a:p>
            <a:r>
              <a:rPr lang="ru-RU" sz="1600" dirty="0"/>
              <a:t>бинарная классификация</a:t>
            </a:r>
          </a:p>
          <a:p>
            <a:r>
              <a:rPr lang="ru-RU" sz="1600" dirty="0" err="1"/>
              <a:t>многоклассовая</a:t>
            </a:r>
            <a:r>
              <a:rPr lang="ru-RU" sz="1600" dirty="0"/>
              <a:t> классификация</a:t>
            </a:r>
          </a:p>
          <a:p>
            <a:r>
              <a:rPr lang="ru-RU" sz="1600" dirty="0"/>
              <a:t>ранжирование</a:t>
            </a:r>
          </a:p>
          <a:p>
            <a:pPr marL="0" indent="0">
              <a:buNone/>
            </a:pPr>
            <a:endParaRPr lang="ru-RU" sz="1600" dirty="0"/>
          </a:p>
          <a:p>
            <a:pPr marL="0" indent="0">
              <a:buNone/>
            </a:pPr>
            <a:r>
              <a:rPr lang="ru-RU" sz="1600" dirty="0"/>
              <a:t>Обучение без учителя</a:t>
            </a:r>
          </a:p>
          <a:p>
            <a:r>
              <a:rPr lang="ru-RU" sz="1600" dirty="0"/>
              <a:t>кластеризация</a:t>
            </a:r>
          </a:p>
        </p:txBody>
      </p:sp>
    </p:spTree>
    <p:extLst>
      <p:ext uri="{BB962C8B-B14F-4D97-AF65-F5344CB8AC3E}">
        <p14:creationId xmlns:p14="http://schemas.microsoft.com/office/powerpoint/2010/main" val="328193397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338064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/>
              <a:t>Типы задач машинного обучения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E725BB-A478-DD4D-BFE5-5015B5FD8E2C}"/>
              </a:ext>
            </a:extLst>
          </p:cNvPr>
          <p:cNvSpPr>
            <a:spLocks/>
          </p:cNvSpPr>
          <p:nvPr/>
        </p:nvSpPr>
        <p:spPr bwMode="auto">
          <a:xfrm>
            <a:off x="767408" y="2492896"/>
            <a:ext cx="10793228" cy="345638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600" dirty="0"/>
              <a:t>Обучение с учителем</a:t>
            </a:r>
          </a:p>
          <a:p>
            <a:r>
              <a:rPr lang="ru-RU" sz="1600" dirty="0"/>
              <a:t>регрессия</a:t>
            </a:r>
          </a:p>
          <a:p>
            <a:r>
              <a:rPr lang="ru-RU" sz="1600" dirty="0"/>
              <a:t>классификация</a:t>
            </a:r>
          </a:p>
          <a:p>
            <a:r>
              <a:rPr lang="ru-RU" sz="1600" dirty="0"/>
              <a:t>бинарная классификация</a:t>
            </a:r>
          </a:p>
          <a:p>
            <a:r>
              <a:rPr lang="ru-RU" sz="1600" dirty="0" err="1"/>
              <a:t>многоклассовая</a:t>
            </a:r>
            <a:r>
              <a:rPr lang="ru-RU" sz="1600" dirty="0"/>
              <a:t> классификация</a:t>
            </a:r>
          </a:p>
          <a:p>
            <a:r>
              <a:rPr lang="ru-RU" sz="1600" dirty="0"/>
              <a:t>ранжирование</a:t>
            </a:r>
          </a:p>
          <a:p>
            <a:pPr marL="0" indent="0">
              <a:buNone/>
            </a:pPr>
            <a:endParaRPr lang="ru-RU" sz="1600" dirty="0"/>
          </a:p>
          <a:p>
            <a:pPr marL="0" indent="0">
              <a:buNone/>
            </a:pPr>
            <a:r>
              <a:rPr lang="ru-RU" sz="1600" dirty="0"/>
              <a:t>Обучение без учителя</a:t>
            </a:r>
          </a:p>
          <a:p>
            <a:r>
              <a:rPr lang="ru-RU" sz="1600" dirty="0"/>
              <a:t>кластеризация</a:t>
            </a:r>
          </a:p>
          <a:p>
            <a:r>
              <a:rPr lang="ru-RU" sz="1600" dirty="0"/>
              <a:t>понижение размерности</a:t>
            </a:r>
          </a:p>
        </p:txBody>
      </p:sp>
    </p:spTree>
    <p:extLst>
      <p:ext uri="{BB962C8B-B14F-4D97-AF65-F5344CB8AC3E}">
        <p14:creationId xmlns:p14="http://schemas.microsoft.com/office/powerpoint/2010/main" val="379189653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338064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/>
              <a:t>Типы задач машинного обучения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E725BB-A478-DD4D-BFE5-5015B5FD8E2C}"/>
              </a:ext>
            </a:extLst>
          </p:cNvPr>
          <p:cNvSpPr>
            <a:spLocks/>
          </p:cNvSpPr>
          <p:nvPr/>
        </p:nvSpPr>
        <p:spPr bwMode="auto">
          <a:xfrm>
            <a:off x="767408" y="2492896"/>
            <a:ext cx="10793228" cy="381642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600" dirty="0"/>
              <a:t>Обучение с учителем</a:t>
            </a:r>
          </a:p>
          <a:p>
            <a:r>
              <a:rPr lang="ru-RU" sz="1600" dirty="0"/>
              <a:t>регрессия</a:t>
            </a:r>
          </a:p>
          <a:p>
            <a:r>
              <a:rPr lang="ru-RU" sz="1600" dirty="0"/>
              <a:t>классификация</a:t>
            </a:r>
          </a:p>
          <a:p>
            <a:r>
              <a:rPr lang="ru-RU" sz="1600" dirty="0"/>
              <a:t>бинарная классификация</a:t>
            </a:r>
          </a:p>
          <a:p>
            <a:r>
              <a:rPr lang="ru-RU" sz="1600" dirty="0" err="1"/>
              <a:t>многоклассовая</a:t>
            </a:r>
            <a:r>
              <a:rPr lang="ru-RU" sz="1600" dirty="0"/>
              <a:t> классификация</a:t>
            </a:r>
          </a:p>
          <a:p>
            <a:r>
              <a:rPr lang="ru-RU" sz="1600" dirty="0"/>
              <a:t>ранжирование</a:t>
            </a:r>
          </a:p>
          <a:p>
            <a:pPr marL="0" indent="0">
              <a:buNone/>
            </a:pPr>
            <a:endParaRPr lang="ru-RU" sz="1600" dirty="0"/>
          </a:p>
          <a:p>
            <a:pPr marL="0" indent="0">
              <a:buNone/>
            </a:pPr>
            <a:r>
              <a:rPr lang="ru-RU" sz="1600" dirty="0"/>
              <a:t>Обучение без учителя</a:t>
            </a:r>
          </a:p>
          <a:p>
            <a:r>
              <a:rPr lang="ru-RU" sz="1600" dirty="0"/>
              <a:t>кластеризация</a:t>
            </a:r>
          </a:p>
          <a:p>
            <a:r>
              <a:rPr lang="ru-RU" sz="1600" dirty="0"/>
              <a:t>понижение размерности</a:t>
            </a:r>
            <a:endParaRPr lang="en-US" sz="1600" dirty="0"/>
          </a:p>
          <a:p>
            <a:r>
              <a:rPr lang="ru-RU" sz="1600" dirty="0"/>
              <a:t>определение аномалий</a:t>
            </a:r>
          </a:p>
        </p:txBody>
      </p:sp>
    </p:spTree>
    <p:extLst>
      <p:ext uri="{BB962C8B-B14F-4D97-AF65-F5344CB8AC3E}">
        <p14:creationId xmlns:p14="http://schemas.microsoft.com/office/powerpoint/2010/main" val="66162571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2971" y="1844824"/>
                <a:ext cx="10793228" cy="4896544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ru-RU" sz="2000" dirty="0"/>
                  <a:t>Задача регрессии: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, …,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2000" dirty="0"/>
                  <a:t> </a:t>
                </a:r>
                <a:endParaRPr lang="ru-RU" sz="2000" dirty="0"/>
              </a:p>
              <a:p>
                <a:pPr marL="0" indent="0">
                  <a:buNone/>
                </a:pPr>
                <a:endParaRPr lang="ru-RU" sz="2000" dirty="0"/>
              </a:p>
            </p:txBody>
          </p:sp>
        </mc:Choice>
        <mc:Fallback xmlns="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12971" y="1844824"/>
                <a:ext cx="10793228" cy="4896544"/>
              </a:xfrm>
              <a:prstGeom prst="rect">
                <a:avLst/>
              </a:prstGeom>
              <a:blipFill>
                <a:blip r:embed="rId2"/>
                <a:stretch>
                  <a:fillRect l="-1529" t="-259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338064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/>
              <a:t>Типы задач машинного обучения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</p:spTree>
    <p:extLst>
      <p:ext uri="{BB962C8B-B14F-4D97-AF65-F5344CB8AC3E}">
        <p14:creationId xmlns:p14="http://schemas.microsoft.com/office/powerpoint/2010/main" val="14778322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2971" y="1844824"/>
                <a:ext cx="10793228" cy="4896544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ru-RU" sz="2000" dirty="0"/>
                  <a:t>Задача регрессии: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, …,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2000" dirty="0"/>
                  <a:t> </a:t>
                </a:r>
                <a:endParaRPr lang="ru-RU" sz="2000" dirty="0"/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:r>
                  <a:rPr lang="ru-RU" sz="2000" dirty="0"/>
                  <a:t>Задача классификации: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, …,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{1, 2,…,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2000" dirty="0"/>
                  <a:t> </a:t>
                </a:r>
                <a:endParaRPr lang="ru-RU" sz="2000" dirty="0"/>
              </a:p>
              <a:p>
                <a:pPr marL="0" indent="0">
                  <a:buNone/>
                </a:pPr>
                <a:endParaRPr lang="en" sz="2000" dirty="0"/>
              </a:p>
            </p:txBody>
          </p:sp>
        </mc:Choice>
        <mc:Fallback xmlns="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12971" y="1844824"/>
                <a:ext cx="10793228" cy="4896544"/>
              </a:xfrm>
              <a:prstGeom prst="rect">
                <a:avLst/>
              </a:prstGeom>
              <a:blipFill>
                <a:blip r:embed="rId2"/>
                <a:stretch>
                  <a:fillRect l="-1529" t="-259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338064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/>
              <a:t>Типы задач машинного обучения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</p:spTree>
    <p:extLst>
      <p:ext uri="{BB962C8B-B14F-4D97-AF65-F5344CB8AC3E}">
        <p14:creationId xmlns:p14="http://schemas.microsoft.com/office/powerpoint/2010/main" val="94400466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2971" y="1844824"/>
                <a:ext cx="10793228" cy="4896544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endParaRPr lang="ru-RU" sz="20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𝑎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 … +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ru-RU" sz="2000" dirty="0"/>
                  <a:t> </a:t>
                </a:r>
              </a:p>
              <a:p>
                <a:pPr marL="0" indent="0">
                  <a:buNone/>
                </a:pPr>
                <a:endParaRPr lang="en" sz="2000" dirty="0"/>
              </a:p>
            </p:txBody>
          </p:sp>
        </mc:Choice>
        <mc:Fallback xmlns="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12971" y="1844824"/>
                <a:ext cx="10793228" cy="4896544"/>
              </a:xfrm>
              <a:prstGeom prst="rect">
                <a:avLst/>
              </a:prstGeom>
              <a:blipFill>
                <a:blip r:embed="rId2"/>
                <a:stretch>
                  <a:fillRect l="-70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08112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>
              <a:defRPr/>
            </a:pPr>
            <a:r>
              <a:rPr lang="ru-RU" sz="5400" dirty="0"/>
              <a:t>Линейные модели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</p:spTree>
    <p:extLst>
      <p:ext uri="{BB962C8B-B14F-4D97-AF65-F5344CB8AC3E}">
        <p14:creationId xmlns:p14="http://schemas.microsoft.com/office/powerpoint/2010/main" val="79818018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2971" y="1844824"/>
                <a:ext cx="10793228" cy="4896544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endParaRPr lang="ru-RU" sz="20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𝑎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 … +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ru-RU" sz="2000" dirty="0"/>
                  <a:t> </a:t>
                </a:r>
              </a:p>
              <a:p>
                <a:pPr marL="0" indent="0">
                  <a:buNone/>
                </a:pPr>
                <a:endParaRPr lang="en" sz="2000" dirty="0"/>
              </a:p>
              <a:p>
                <a:pPr marL="0" indent="0">
                  <a:buNone/>
                </a:pPr>
                <a:r>
                  <a:rPr lang="ru-RU" sz="2000" dirty="0"/>
                  <a:t>Функция потерь:</a:t>
                </a:r>
                <a:endParaRPr lang="en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</m:oMath>
                  </m:oMathPara>
                </a14:m>
                <a:endParaRPr lang="ru-RU" sz="20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sz="2000" dirty="0"/>
                  <a:t> – </a:t>
                </a:r>
                <a:r>
                  <a:rPr lang="ru-RU" sz="2000" dirty="0"/>
                  <a:t>прогноз модели</a:t>
                </a:r>
              </a:p>
              <a:p>
                <a:pPr marL="0" indent="0">
                  <a:buNone/>
                </a:pPr>
                <a:endParaRPr lang="ru-RU" sz="2000" dirty="0"/>
              </a:p>
            </p:txBody>
          </p:sp>
        </mc:Choice>
        <mc:Fallback xmlns="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12971" y="1844824"/>
                <a:ext cx="10793228" cy="4896544"/>
              </a:xfrm>
              <a:prstGeom prst="rect">
                <a:avLst/>
              </a:prstGeom>
              <a:blipFill>
                <a:blip r:embed="rId2"/>
                <a:stretch>
                  <a:fillRect l="-152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08112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>
              <a:defRPr/>
            </a:pPr>
            <a:r>
              <a:rPr lang="ru-RU" sz="5400" dirty="0"/>
              <a:t>Линейные модели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</p:spTree>
    <p:extLst>
      <p:ext uri="{BB962C8B-B14F-4D97-AF65-F5344CB8AC3E}">
        <p14:creationId xmlns:p14="http://schemas.microsoft.com/office/powerpoint/2010/main" val="280704480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2971" y="1844824"/>
                <a:ext cx="10793228" cy="4896544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endParaRPr lang="ru-RU" sz="20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𝑎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 … +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ru-RU" sz="2000" dirty="0"/>
                  <a:t> </a:t>
                </a:r>
              </a:p>
              <a:p>
                <a:pPr marL="0" indent="0">
                  <a:buNone/>
                </a:pPr>
                <a:endParaRPr lang="en" sz="2000" dirty="0"/>
              </a:p>
              <a:p>
                <a:pPr marL="0" indent="0">
                  <a:buNone/>
                </a:pPr>
                <a:r>
                  <a:rPr lang="ru-RU" sz="2000" dirty="0"/>
                  <a:t>Функция потерь:</a:t>
                </a:r>
                <a:endParaRPr lang="en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</m:oMath>
                  </m:oMathPara>
                </a14:m>
                <a:endParaRPr lang="ru-RU" sz="20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sz="2000" dirty="0"/>
                  <a:t> – </a:t>
                </a:r>
                <a:r>
                  <a:rPr lang="ru-RU" sz="2000" dirty="0"/>
                  <a:t>прогноз модели</a:t>
                </a:r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:r>
                  <a:rPr lang="ru-RU" sz="2000" dirty="0"/>
                  <a:t>Функционал ошибки:</a:t>
                </a:r>
                <a:r>
                  <a:rPr lang="en-US" sz="2000" dirty="0"/>
                  <a:t> </a:t>
                </a:r>
                <a:endParaRPr lang="ru-RU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))</m:t>
                          </m:r>
                        </m:e>
                      </m:nary>
                    </m:oMath>
                  </m:oMathPara>
                </a14:m>
                <a:endParaRPr lang="ru-RU" sz="2000" dirty="0"/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:endParaRPr lang="ru-RU" sz="2000" dirty="0"/>
              </a:p>
            </p:txBody>
          </p:sp>
        </mc:Choice>
        <mc:Fallback xmlns="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12971" y="1844824"/>
                <a:ext cx="10793228" cy="4896544"/>
              </a:xfrm>
              <a:prstGeom prst="rect">
                <a:avLst/>
              </a:prstGeom>
              <a:blipFill>
                <a:blip r:embed="rId2"/>
                <a:stretch>
                  <a:fillRect l="-1529" b="-803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08112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>
              <a:defRPr/>
            </a:pPr>
            <a:r>
              <a:rPr lang="ru-RU" sz="5400" dirty="0"/>
              <a:t>Линейные модели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</p:spTree>
    <p:extLst>
      <p:ext uri="{BB962C8B-B14F-4D97-AF65-F5344CB8AC3E}">
        <p14:creationId xmlns:p14="http://schemas.microsoft.com/office/powerpoint/2010/main" val="314112708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2971" y="1844824"/>
                <a:ext cx="10793228" cy="4896544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endParaRPr lang="ru-RU" sz="20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𝑎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 … +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ru-RU" sz="2000" dirty="0"/>
                  <a:t> </a:t>
                </a:r>
              </a:p>
              <a:p>
                <a:pPr marL="0" indent="0">
                  <a:buNone/>
                </a:pPr>
                <a:endParaRPr lang="en" sz="2000" dirty="0"/>
              </a:p>
              <a:p>
                <a:pPr marL="0" indent="0">
                  <a:buNone/>
                </a:pPr>
                <a:r>
                  <a:rPr lang="ru-RU" sz="2000" dirty="0"/>
                  <a:t>Функция потерь:</a:t>
                </a:r>
                <a:endParaRPr lang="en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</m:oMath>
                  </m:oMathPara>
                </a14:m>
                <a:endParaRPr lang="ru-RU" sz="20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sz="2000" dirty="0"/>
                  <a:t> – </a:t>
                </a:r>
                <a:r>
                  <a:rPr lang="ru-RU" sz="2000" dirty="0"/>
                  <a:t>прогноз модели</a:t>
                </a:r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:r>
                  <a:rPr lang="ru-RU" sz="2000" dirty="0"/>
                  <a:t>Функционал ошибки:</a:t>
                </a:r>
                <a:r>
                  <a:rPr lang="en-US" sz="2000" dirty="0"/>
                  <a:t> </a:t>
                </a:r>
                <a:endParaRPr lang="ru-RU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))</m:t>
                          </m:r>
                        </m:e>
                      </m:nary>
                    </m:oMath>
                  </m:oMathPara>
                </a14:m>
                <a:endParaRPr lang="ru-RU" sz="2000" dirty="0"/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ru-RU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ru-RU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 </m:t>
                      </m:r>
                      <m:func>
                        <m:funcPr>
                          <m:ctrlPr>
                            <a:rPr lang="e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" sz="20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12971" y="1844824"/>
                <a:ext cx="10793228" cy="4896544"/>
              </a:xfrm>
              <a:prstGeom prst="rect">
                <a:avLst/>
              </a:prstGeom>
              <a:blipFill>
                <a:blip r:embed="rId2"/>
                <a:stretch>
                  <a:fillRect l="-1529" b="-803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08112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>
              <a:defRPr/>
            </a:pPr>
            <a:r>
              <a:rPr lang="ru-RU" sz="5400" dirty="0"/>
              <a:t>Линейные модели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</p:spTree>
    <p:extLst>
      <p:ext uri="{BB962C8B-B14F-4D97-AF65-F5344CB8AC3E}">
        <p14:creationId xmlns:p14="http://schemas.microsoft.com/office/powerpoint/2010/main" val="31651022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2971" y="1844824"/>
                <a:ext cx="10793228" cy="4896544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endParaRPr lang="ru-RU" sz="20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ru-RU" sz="2000" dirty="0"/>
                  <a:t>Задача регрессии</a:t>
                </a:r>
              </a:p>
              <a:p>
                <a:pPr marL="0" indent="0">
                  <a:buNone/>
                </a:pPr>
                <a:endParaRPr lang="en-US" sz="20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ru-RU" sz="2000" dirty="0"/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:endParaRPr lang="ru-RU" sz="2000" dirty="0"/>
              </a:p>
            </p:txBody>
          </p:sp>
        </mc:Choice>
        <mc:Fallback xmlns="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12971" y="1844824"/>
                <a:ext cx="10793228" cy="4896544"/>
              </a:xfrm>
              <a:prstGeom prst="rect">
                <a:avLst/>
              </a:prstGeom>
              <a:blipFill>
                <a:blip r:embed="rId2"/>
                <a:stretch>
                  <a:fillRect l="-152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08112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>
              <a:defRPr/>
            </a:pPr>
            <a:r>
              <a:rPr lang="ru-RU" sz="5400" dirty="0"/>
              <a:t>Линейные модели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</p:spTree>
    <p:extLst>
      <p:ext uri="{BB962C8B-B14F-4D97-AF65-F5344CB8AC3E}">
        <p14:creationId xmlns:p14="http://schemas.microsoft.com/office/powerpoint/2010/main" val="32666042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ABE96DA-D6EB-094E-B29B-9DCB0296D68F}"/>
              </a:ext>
            </a:extLst>
          </p:cNvPr>
          <p:cNvSpPr>
            <a:spLocks/>
          </p:cNvSpPr>
          <p:nvPr/>
        </p:nvSpPr>
        <p:spPr bwMode="auto">
          <a:xfrm>
            <a:off x="712971" y="2708920"/>
            <a:ext cx="10793228" cy="381642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/>
              <a:t>Задача: определение спама по входящим звонкам.</a:t>
            </a:r>
          </a:p>
          <a:p>
            <a:pPr marL="0" indent="0">
              <a:buNone/>
            </a:pPr>
            <a:endParaRPr lang="ru-RU" sz="2000" dirty="0"/>
          </a:p>
          <a:p>
            <a:pPr marL="0" indent="0">
              <a:buNone/>
            </a:pPr>
            <a:r>
              <a:rPr lang="ru-RU" sz="2000" dirty="0"/>
              <a:t>Семейство функций(алгоритмы), которые на вход получают аудио звонка и выдают результат: спам или не спам.</a:t>
            </a:r>
            <a:endParaRPr lang="en-US" sz="2000" dirty="0"/>
          </a:p>
        </p:txBody>
      </p:sp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338064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Постановка задачи машинного обучения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</p:spTree>
    <p:extLst>
      <p:ext uri="{BB962C8B-B14F-4D97-AF65-F5344CB8AC3E}">
        <p14:creationId xmlns:p14="http://schemas.microsoft.com/office/powerpoint/2010/main" val="71944946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2971" y="1844824"/>
                <a:ext cx="10793228" cy="4896544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endParaRPr lang="ru-RU" sz="20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ru-RU" sz="2000" dirty="0"/>
                  <a:t>Задача регрессии</a:t>
                </a:r>
              </a:p>
              <a:p>
                <a:pPr marL="0" indent="0">
                  <a:buNone/>
                </a:pPr>
                <a:endParaRPr lang="en-US" sz="20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ru-RU" sz="2000" dirty="0"/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:r>
                  <a:rPr lang="ru-RU" sz="2000" dirty="0"/>
                  <a:t>Задача классификации</a:t>
                </a:r>
                <a:endParaRPr lang="en-US" sz="2000" dirty="0"/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≠</m:t>
                          </m:r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  <m:sup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12971" y="1844824"/>
                <a:ext cx="10793228" cy="4896544"/>
              </a:xfrm>
              <a:prstGeom prst="rect">
                <a:avLst/>
              </a:prstGeom>
              <a:blipFill>
                <a:blip r:embed="rId2"/>
                <a:stretch>
                  <a:fillRect l="-152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08112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>
              <a:defRPr/>
            </a:pPr>
            <a:r>
              <a:rPr lang="ru-RU" sz="5400" dirty="0"/>
              <a:t>Линейные модели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</p:spTree>
    <p:extLst>
      <p:ext uri="{BB962C8B-B14F-4D97-AF65-F5344CB8AC3E}">
        <p14:creationId xmlns:p14="http://schemas.microsoft.com/office/powerpoint/2010/main" val="312552585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2971" y="1844824"/>
                <a:ext cx="10793228" cy="4896544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endParaRPr lang="ru-RU" sz="20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ru-RU" sz="2000" dirty="0"/>
                  <a:t>Задача регрессии</a:t>
                </a:r>
              </a:p>
              <a:p>
                <a:pPr marL="0" indent="0">
                  <a:buNone/>
                </a:pPr>
                <a:endParaRPr lang="ru-RU" sz="20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+ … + 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ru-RU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ru-RU" sz="2000" b="0" i="1" smtClean="0">
                          <a:latin typeface="Cambria Math" panose="02040503050406030204" pitchFamily="18" charset="0"/>
                        </a:rPr>
                        <m:t>+ </m:t>
                      </m:r>
                      <m:nary>
                        <m:naryPr>
                          <m:chr m:val="∑"/>
                          <m:ctrlPr>
                            <a:rPr lang="ru-RU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m:rPr>
                              <m:brk m:alnAt="23"/>
                            </m:rPr>
                            <a:rPr lang="ru-RU" sz="20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ru-RU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  <m:e>
                          <m:sSub>
                            <m:sSubPr>
                              <m:ctrlPr>
                                <a:rPr lang="ru-RU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ru-RU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ru-RU" sz="20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ru-RU" sz="2000" dirty="0"/>
              </a:p>
            </p:txBody>
          </p:sp>
        </mc:Choice>
        <mc:Fallback xmlns="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12971" y="1844824"/>
                <a:ext cx="10793228" cy="4896544"/>
              </a:xfrm>
              <a:prstGeom prst="rect">
                <a:avLst/>
              </a:prstGeom>
              <a:blipFill>
                <a:blip r:embed="rId2"/>
                <a:stretch>
                  <a:fillRect l="-152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08112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>
              <a:defRPr/>
            </a:pPr>
            <a:r>
              <a:rPr lang="ru-RU" sz="5400" dirty="0"/>
              <a:t>Линейная регрессия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</p:spTree>
    <p:extLst>
      <p:ext uri="{BB962C8B-B14F-4D97-AF65-F5344CB8AC3E}">
        <p14:creationId xmlns:p14="http://schemas.microsoft.com/office/powerpoint/2010/main" val="372490158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2971" y="1844824"/>
                <a:ext cx="10793228" cy="4896544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endParaRPr lang="ru-RU" sz="20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ru-RU" sz="2000" dirty="0"/>
                  <a:t>Задача регрессии</a:t>
                </a:r>
              </a:p>
              <a:p>
                <a:pPr marL="0" indent="0">
                  <a:buNone/>
                </a:pPr>
                <a:endParaRPr lang="ru-RU" sz="20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+ … + 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ru-RU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ru-RU" sz="2000" b="0" i="1" smtClean="0">
                          <a:latin typeface="Cambria Math" panose="02040503050406030204" pitchFamily="18" charset="0"/>
                        </a:rPr>
                        <m:t>+ </m:t>
                      </m:r>
                      <m:nary>
                        <m:naryPr>
                          <m:chr m:val="∑"/>
                          <m:ctrlPr>
                            <a:rPr lang="ru-RU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m:rPr>
                              <m:brk m:alnAt="23"/>
                            </m:rPr>
                            <a:rPr lang="ru-RU" sz="20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ru-RU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  <m:e>
                          <m:sSub>
                            <m:sSubPr>
                              <m:ctrlPr>
                                <a:rPr lang="ru-RU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ru-RU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ru-RU" sz="20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ru-RU" sz="2000" dirty="0"/>
                  <a:t> - веса</a:t>
                </a:r>
              </a:p>
              <a:p>
                <a:pPr marL="0" indent="0">
                  <a:buNone/>
                </a:pPr>
                <a:endParaRPr lang="ru-RU" sz="2000" dirty="0"/>
              </a:p>
            </p:txBody>
          </p:sp>
        </mc:Choice>
        <mc:Fallback xmlns="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12971" y="1844824"/>
                <a:ext cx="10793228" cy="4896544"/>
              </a:xfrm>
              <a:prstGeom prst="rect">
                <a:avLst/>
              </a:prstGeom>
              <a:blipFill>
                <a:blip r:embed="rId2"/>
                <a:stretch>
                  <a:fillRect l="-152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08112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>
              <a:defRPr/>
            </a:pPr>
            <a:r>
              <a:rPr lang="ru-RU" sz="5400" dirty="0"/>
              <a:t>Линейная регрессия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</p:spTree>
    <p:extLst>
      <p:ext uri="{BB962C8B-B14F-4D97-AF65-F5344CB8AC3E}">
        <p14:creationId xmlns:p14="http://schemas.microsoft.com/office/powerpoint/2010/main" val="172071353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2971" y="1844824"/>
                <a:ext cx="10793228" cy="4896544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endParaRPr lang="ru-RU" sz="20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ru-RU" sz="2000" dirty="0"/>
                  <a:t>Задача регрессии</a:t>
                </a:r>
              </a:p>
              <a:p>
                <a:pPr marL="0" indent="0">
                  <a:buNone/>
                </a:pPr>
                <a:endParaRPr lang="ru-RU" sz="20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+ … + 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ru-RU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ru-RU" sz="2000" b="0" i="1" smtClean="0">
                          <a:latin typeface="Cambria Math" panose="02040503050406030204" pitchFamily="18" charset="0"/>
                        </a:rPr>
                        <m:t>+ </m:t>
                      </m:r>
                      <m:nary>
                        <m:naryPr>
                          <m:chr m:val="∑"/>
                          <m:ctrlPr>
                            <a:rPr lang="ru-RU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m:rPr>
                              <m:brk m:alnAt="23"/>
                            </m:rPr>
                            <a:rPr lang="ru-RU" sz="20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ru-RU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  <m:e>
                          <m:sSub>
                            <m:sSubPr>
                              <m:ctrlPr>
                                <a:rPr lang="ru-RU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ru-RU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ru-RU" sz="20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ru-RU" sz="2000" dirty="0"/>
                  <a:t> - веса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ru-RU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/>
                  <a:t> - </a:t>
                </a:r>
                <a:r>
                  <a:rPr lang="ru-RU" sz="2000" dirty="0"/>
                  <a:t>свободные коэффициент (смещение)</a:t>
                </a:r>
              </a:p>
              <a:p>
                <a:pPr marL="0" indent="0">
                  <a:buNone/>
                </a:pPr>
                <a:endParaRPr lang="ru-RU" sz="2000" dirty="0"/>
              </a:p>
            </p:txBody>
          </p:sp>
        </mc:Choice>
        <mc:Fallback xmlns="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12971" y="1844824"/>
                <a:ext cx="10793228" cy="4896544"/>
              </a:xfrm>
              <a:prstGeom prst="rect">
                <a:avLst/>
              </a:prstGeom>
              <a:blipFill>
                <a:blip r:embed="rId2"/>
                <a:stretch>
                  <a:fillRect l="-152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08112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>
              <a:defRPr/>
            </a:pPr>
            <a:r>
              <a:rPr lang="ru-RU" sz="5400" dirty="0"/>
              <a:t>Линейная регрессия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</p:spTree>
    <p:extLst>
      <p:ext uri="{BB962C8B-B14F-4D97-AF65-F5344CB8AC3E}">
        <p14:creationId xmlns:p14="http://schemas.microsoft.com/office/powerpoint/2010/main" val="8146913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2971" y="1844824"/>
                <a:ext cx="10793228" cy="4896544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endParaRPr lang="ru-RU" sz="20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ru-RU" sz="2000" dirty="0"/>
                  <a:t>Задача регрессии</a:t>
                </a:r>
              </a:p>
              <a:p>
                <a:pPr marL="0" indent="0">
                  <a:buNone/>
                </a:pPr>
                <a:endParaRPr lang="ru-RU" sz="20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+ … + 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ru-RU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ru-RU" sz="2000" b="0" i="1" smtClean="0">
                          <a:latin typeface="Cambria Math" panose="02040503050406030204" pitchFamily="18" charset="0"/>
                        </a:rPr>
                        <m:t>+ </m:t>
                      </m:r>
                      <m:nary>
                        <m:naryPr>
                          <m:chr m:val="∑"/>
                          <m:ctrlPr>
                            <a:rPr lang="ru-RU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m:rPr>
                              <m:brk m:alnAt="23"/>
                            </m:rPr>
                            <a:rPr lang="ru-RU" sz="20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ru-RU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  <m:e>
                          <m:sSub>
                            <m:sSubPr>
                              <m:ctrlPr>
                                <a:rPr lang="ru-RU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ru-RU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ru-RU" sz="20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ru-RU" sz="2000" dirty="0"/>
                  <a:t> - веса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ru-RU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/>
                  <a:t> - </a:t>
                </a:r>
                <a:r>
                  <a:rPr lang="ru-RU" sz="2000" dirty="0"/>
                  <a:t>свободные коэффициент (смещение)</a:t>
                </a:r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 &lt;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&gt;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endParaRPr lang="ru-RU" sz="2000" dirty="0"/>
              </a:p>
            </p:txBody>
          </p:sp>
        </mc:Choice>
        <mc:Fallback xmlns="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12971" y="1844824"/>
                <a:ext cx="10793228" cy="4896544"/>
              </a:xfrm>
              <a:prstGeom prst="rect">
                <a:avLst/>
              </a:prstGeom>
              <a:blipFill>
                <a:blip r:embed="rId2"/>
                <a:stretch>
                  <a:fillRect l="-152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08112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>
              <a:defRPr/>
            </a:pPr>
            <a:r>
              <a:rPr lang="ru-RU" sz="5400" dirty="0"/>
              <a:t>Линейная регрессия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</p:spTree>
    <p:extLst>
      <p:ext uri="{BB962C8B-B14F-4D97-AF65-F5344CB8AC3E}">
        <p14:creationId xmlns:p14="http://schemas.microsoft.com/office/powerpoint/2010/main" val="279013749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2971" y="1844824"/>
                <a:ext cx="10793228" cy="4896544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endParaRPr lang="ru-RU" sz="20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ru-RU" sz="2000" dirty="0"/>
                  <a:t>Задача регрессии</a:t>
                </a:r>
              </a:p>
              <a:p>
                <a:pPr marL="0" indent="0">
                  <a:buNone/>
                </a:pPr>
                <a:endParaRPr lang="ru-RU" sz="20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+ … + 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ru-RU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ru-RU" sz="2000" b="0" i="1" smtClean="0">
                          <a:latin typeface="Cambria Math" panose="02040503050406030204" pitchFamily="18" charset="0"/>
                        </a:rPr>
                        <m:t>+ </m:t>
                      </m:r>
                      <m:nary>
                        <m:naryPr>
                          <m:chr m:val="∑"/>
                          <m:ctrlPr>
                            <a:rPr lang="ru-RU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m:rPr>
                              <m:brk m:alnAt="23"/>
                            </m:rPr>
                            <a:rPr lang="ru-RU" sz="20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ru-RU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  <m:e>
                          <m:sSub>
                            <m:sSubPr>
                              <m:ctrlPr>
                                <a:rPr lang="ru-RU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ru-RU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ru-RU" sz="20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ru-RU" sz="2000" dirty="0"/>
                  <a:t> - веса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ru-RU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/>
                  <a:t> - </a:t>
                </a:r>
                <a:r>
                  <a:rPr lang="ru-RU" sz="2000" dirty="0"/>
                  <a:t>свободные коэффициент (смещение)</a:t>
                </a:r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 &lt;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&gt;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= &lt;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&gt;</m:t>
                      </m:r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12971" y="1844824"/>
                <a:ext cx="10793228" cy="4896544"/>
              </a:xfrm>
              <a:prstGeom prst="rect">
                <a:avLst/>
              </a:prstGeom>
              <a:blipFill>
                <a:blip r:embed="rId2"/>
                <a:stretch>
                  <a:fillRect l="-152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08112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>
              <a:defRPr/>
            </a:pPr>
            <a:r>
              <a:rPr lang="ru-RU" sz="5400" dirty="0"/>
              <a:t>Линейная регрессия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</p:spTree>
    <p:extLst>
      <p:ext uri="{BB962C8B-B14F-4D97-AF65-F5344CB8AC3E}">
        <p14:creationId xmlns:p14="http://schemas.microsoft.com/office/powerpoint/2010/main" val="158399698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ABE96DA-D6EB-094E-B29B-9DCB0296D68F}"/>
              </a:ext>
            </a:extLst>
          </p:cNvPr>
          <p:cNvSpPr>
            <a:spLocks/>
          </p:cNvSpPr>
          <p:nvPr/>
        </p:nvSpPr>
        <p:spPr bwMode="auto">
          <a:xfrm>
            <a:off x="712971" y="1844824"/>
            <a:ext cx="10793228" cy="489654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ru-RU" sz="2000" i="1" dirty="0">
              <a:latin typeface="Cambria Math" panose="02040503050406030204" pitchFamily="18" charset="0"/>
            </a:endParaRPr>
          </a:p>
          <a:p>
            <a:pPr marL="0" indent="0">
              <a:buNone/>
            </a:pPr>
            <a:r>
              <a:rPr lang="ru-RU" sz="2000" dirty="0"/>
              <a:t>1) категориальные признаки</a:t>
            </a:r>
            <a:endParaRPr lang="en-US" sz="2000" i="1" dirty="0">
              <a:latin typeface="Cambria Math" panose="02040503050406030204" pitchFamily="18" charset="0"/>
            </a:endParaRPr>
          </a:p>
        </p:txBody>
      </p:sp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08112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r>
              <a:rPr lang="ru-RU" sz="5400" dirty="0"/>
              <a:t>Подготовка признаков</a:t>
            </a:r>
          </a:p>
        </p:txBody>
      </p:sp>
    </p:spTree>
    <p:extLst>
      <p:ext uri="{BB962C8B-B14F-4D97-AF65-F5344CB8AC3E}">
        <p14:creationId xmlns:p14="http://schemas.microsoft.com/office/powerpoint/2010/main" val="176878315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ABE96DA-D6EB-094E-B29B-9DCB0296D68F}"/>
              </a:ext>
            </a:extLst>
          </p:cNvPr>
          <p:cNvSpPr>
            <a:spLocks/>
          </p:cNvSpPr>
          <p:nvPr/>
        </p:nvSpPr>
        <p:spPr bwMode="auto">
          <a:xfrm>
            <a:off x="712971" y="1844824"/>
            <a:ext cx="10793228" cy="489654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ru-RU" sz="2000" i="1" dirty="0">
              <a:latin typeface="Cambria Math" panose="02040503050406030204" pitchFamily="18" charset="0"/>
            </a:endParaRPr>
          </a:p>
          <a:p>
            <a:pPr marL="0" indent="0">
              <a:buNone/>
            </a:pPr>
            <a:r>
              <a:rPr lang="ru-RU" sz="2000" dirty="0"/>
              <a:t>1) категориальные признаки</a:t>
            </a:r>
            <a:endParaRPr lang="en-US" sz="2000" i="1" dirty="0">
              <a:latin typeface="Cambria Math" panose="02040503050406030204" pitchFamily="18" charset="0"/>
            </a:endParaRPr>
          </a:p>
          <a:p>
            <a:pPr marL="0" indent="0">
              <a:buNone/>
            </a:pPr>
            <a:r>
              <a:rPr lang="en-US" sz="2000" dirty="0"/>
              <a:t>one hot encoding</a:t>
            </a: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08112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r>
              <a:rPr lang="ru-RU" sz="5400" dirty="0"/>
              <a:t>Подготовка признаков</a:t>
            </a:r>
          </a:p>
        </p:txBody>
      </p:sp>
    </p:spTree>
    <p:extLst>
      <p:ext uri="{BB962C8B-B14F-4D97-AF65-F5344CB8AC3E}">
        <p14:creationId xmlns:p14="http://schemas.microsoft.com/office/powerpoint/2010/main" val="385393985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ABE96DA-D6EB-094E-B29B-9DCB0296D68F}"/>
              </a:ext>
            </a:extLst>
          </p:cNvPr>
          <p:cNvSpPr>
            <a:spLocks/>
          </p:cNvSpPr>
          <p:nvPr/>
        </p:nvSpPr>
        <p:spPr bwMode="auto">
          <a:xfrm>
            <a:off x="712971" y="1844824"/>
            <a:ext cx="10793228" cy="489654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ru-RU" sz="2000" i="1" dirty="0">
              <a:latin typeface="Cambria Math" panose="02040503050406030204" pitchFamily="18" charset="0"/>
            </a:endParaRPr>
          </a:p>
          <a:p>
            <a:pPr marL="0" indent="0">
              <a:buNone/>
            </a:pPr>
            <a:r>
              <a:rPr lang="ru-RU" sz="2000" dirty="0"/>
              <a:t>1) категориальные признаки</a:t>
            </a:r>
            <a:endParaRPr lang="en-US" sz="2000" i="1" dirty="0">
              <a:latin typeface="Cambria Math" panose="02040503050406030204" pitchFamily="18" charset="0"/>
            </a:endParaRPr>
          </a:p>
          <a:p>
            <a:pPr marL="0" indent="0">
              <a:buNone/>
            </a:pPr>
            <a:r>
              <a:rPr lang="en-US" sz="2000" dirty="0"/>
              <a:t>one hot encoding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2) </a:t>
            </a:r>
            <a:r>
              <a:rPr lang="ru-RU" sz="2000" dirty="0"/>
              <a:t>нелинейные признаки</a:t>
            </a:r>
          </a:p>
          <a:p>
            <a:pPr marL="0" indent="0">
              <a:buNone/>
            </a:pPr>
            <a:endParaRPr lang="ru-RU" sz="2000" dirty="0"/>
          </a:p>
        </p:txBody>
      </p:sp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08112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r>
              <a:rPr lang="ru-RU" sz="5400" dirty="0"/>
              <a:t>Подготовка признаков</a:t>
            </a:r>
          </a:p>
        </p:txBody>
      </p:sp>
    </p:spTree>
    <p:extLst>
      <p:ext uri="{BB962C8B-B14F-4D97-AF65-F5344CB8AC3E}">
        <p14:creationId xmlns:p14="http://schemas.microsoft.com/office/powerpoint/2010/main" val="144753530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ABE96DA-D6EB-094E-B29B-9DCB0296D68F}"/>
              </a:ext>
            </a:extLst>
          </p:cNvPr>
          <p:cNvSpPr>
            <a:spLocks/>
          </p:cNvSpPr>
          <p:nvPr/>
        </p:nvSpPr>
        <p:spPr bwMode="auto">
          <a:xfrm>
            <a:off x="712971" y="1844824"/>
            <a:ext cx="10793228" cy="489654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ru-RU" sz="2000" i="1" dirty="0">
              <a:latin typeface="Cambria Math" panose="02040503050406030204" pitchFamily="18" charset="0"/>
            </a:endParaRPr>
          </a:p>
          <a:p>
            <a:pPr marL="0" indent="0">
              <a:buNone/>
            </a:pPr>
            <a:r>
              <a:rPr lang="ru-RU" sz="2000" dirty="0"/>
              <a:t>1) категориальные признаки</a:t>
            </a:r>
            <a:endParaRPr lang="en-US" sz="2000" i="1" dirty="0">
              <a:latin typeface="Cambria Math" panose="02040503050406030204" pitchFamily="18" charset="0"/>
            </a:endParaRPr>
          </a:p>
          <a:p>
            <a:pPr marL="0" indent="0">
              <a:buNone/>
            </a:pPr>
            <a:r>
              <a:rPr lang="en-US" sz="2000" dirty="0"/>
              <a:t>one hot encoding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2) </a:t>
            </a:r>
            <a:r>
              <a:rPr lang="ru-RU" sz="2000" dirty="0"/>
              <a:t>нелинейные признаки</a:t>
            </a:r>
          </a:p>
          <a:p>
            <a:pPr marL="0" indent="0">
              <a:buNone/>
            </a:pPr>
            <a:endParaRPr lang="ru-RU" sz="2000" dirty="0"/>
          </a:p>
          <a:p>
            <a:pPr marL="0" indent="0">
              <a:buNone/>
            </a:pPr>
            <a:r>
              <a:rPr lang="ru-RU" sz="2000" dirty="0"/>
              <a:t>бинаризация</a:t>
            </a:r>
          </a:p>
        </p:txBody>
      </p:sp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08112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r>
              <a:rPr lang="ru-RU" sz="5400" dirty="0"/>
              <a:t>Подготовка признаков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D862111F-50DF-8142-A7DE-201C1E47BD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7848" y="4500408"/>
            <a:ext cx="4647548" cy="2239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4577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ABE96DA-D6EB-094E-B29B-9DCB0296D68F}"/>
              </a:ext>
            </a:extLst>
          </p:cNvPr>
          <p:cNvSpPr>
            <a:spLocks/>
          </p:cNvSpPr>
          <p:nvPr/>
        </p:nvSpPr>
        <p:spPr bwMode="auto">
          <a:xfrm>
            <a:off x="712971" y="2708920"/>
            <a:ext cx="10793228" cy="381642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/>
              <a:t>Задача: определение спама по входящим звонкам.</a:t>
            </a:r>
          </a:p>
          <a:p>
            <a:pPr marL="0" indent="0">
              <a:buNone/>
            </a:pPr>
            <a:endParaRPr lang="ru-RU" sz="2000" dirty="0"/>
          </a:p>
          <a:p>
            <a:pPr marL="0" indent="0">
              <a:buNone/>
            </a:pPr>
            <a:r>
              <a:rPr lang="ru-RU" sz="2000" dirty="0"/>
              <a:t>Семейство функций(алгоритмы), которые на вход получают аудио звонка и выдают результат: спам или не спам.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ru-RU" sz="2000" dirty="0"/>
              <a:t>Задача машинного обучения состоит в том, чтобы из некоторого семейства функций (принимающих на вход параметры, а на выходе выдают результат) найти такую, которая хорошо решает поставленную задачу. </a:t>
            </a:r>
            <a:endParaRPr lang="en" sz="2000" dirty="0"/>
          </a:p>
        </p:txBody>
      </p:sp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338064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Постановка задачи машинного обучения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</p:spTree>
    <p:extLst>
      <p:ext uri="{BB962C8B-B14F-4D97-AF65-F5344CB8AC3E}">
        <p14:creationId xmlns:p14="http://schemas.microsoft.com/office/powerpoint/2010/main" val="120552020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2971" y="2636912"/>
                <a:ext cx="10793228" cy="4104456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endParaRPr lang="ru-RU" sz="20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ru-RU" sz="2000" dirty="0"/>
                  <a:t>Квадратичная функция потерь</a:t>
                </a:r>
              </a:p>
              <a:p>
                <a:pPr marL="0" indent="0">
                  <a:buNone/>
                </a:pPr>
                <a:endParaRPr lang="ru-RU" sz="20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0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ru-RU" sz="20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𝑀𝑆𝐸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  <m:e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p>
                              </m:sSub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0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20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𝑀𝑆𝐸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ad>
                        <m:radPr>
                          <m:degHide m:val="on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𝑀𝑆𝐸</m:t>
                          </m:r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</m:rad>
                    </m:oMath>
                  </m:oMathPara>
                </a14:m>
                <a:endParaRPr lang="ru-RU" sz="20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12971" y="2636912"/>
                <a:ext cx="10793228" cy="4104456"/>
              </a:xfrm>
              <a:prstGeom prst="rect">
                <a:avLst/>
              </a:prstGeom>
              <a:blipFill>
                <a:blip r:embed="rId2"/>
                <a:stretch>
                  <a:fillRect l="-152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5" y="836712"/>
            <a:ext cx="10666783" cy="122413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r>
              <a:rPr lang="ru-RU" dirty="0"/>
              <a:t>Измерение ошибки в задачах регрессии</a:t>
            </a:r>
          </a:p>
        </p:txBody>
      </p:sp>
    </p:spTree>
    <p:extLst>
      <p:ext uri="{BB962C8B-B14F-4D97-AF65-F5344CB8AC3E}">
        <p14:creationId xmlns:p14="http://schemas.microsoft.com/office/powerpoint/2010/main" val="130462999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6192" y="2564904"/>
                <a:ext cx="10793228" cy="4104456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endParaRPr lang="ru-RU" sz="20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ru-RU" sz="2000" dirty="0"/>
                  <a:t>Коэффициент детерминации</a:t>
                </a:r>
              </a:p>
              <a:p>
                <a:pPr marL="0" indent="0">
                  <a:buNone/>
                </a:pPr>
                <a:endParaRPr lang="ru-RU" sz="20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ru-RU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=1− 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d>
                                    <m:d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− </m:t>
                                  </m:r>
                                  <m:sSubSup>
                                    <m:sSubSup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sup>
                                  </m:sSubSup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Sup>
                                    <m:sSubSup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sup>
                                  </m:sSub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− 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  <m:r>
                                    <a:rPr lang="en-US" sz="2000" i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en-US" sz="20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sz="2000" i="1" dirty="0">
                    <a:latin typeface="Cambria Math" panose="02040503050406030204" pitchFamily="18" charset="0"/>
                  </a:rPr>
                  <a:t> </a:t>
                </a:r>
                <a:r>
                  <a:rPr lang="ru-RU" sz="2000" dirty="0"/>
                  <a:t> - среднее значение</a:t>
                </a:r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000" b="0" dirty="0"/>
                  <a:t> – </a:t>
                </a:r>
                <a:r>
                  <a:rPr lang="ru-RU" sz="2000" b="0" dirty="0"/>
                  <a:t>наилучшая модель</a:t>
                </a:r>
                <a:endParaRPr lang="en-US" sz="2000" b="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ru-RU" sz="2000" dirty="0"/>
                  <a:t> </a:t>
                </a:r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endParaRPr lang="ru-RU" sz="20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76192" y="2564904"/>
                <a:ext cx="10793228" cy="4104456"/>
              </a:xfrm>
              <a:prstGeom prst="rect">
                <a:avLst/>
              </a:prstGeom>
              <a:blipFill>
                <a:blip r:embed="rId2"/>
                <a:stretch>
                  <a:fillRect l="-140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5" y="836712"/>
            <a:ext cx="10666783" cy="122413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r>
              <a:rPr lang="ru-RU" dirty="0"/>
              <a:t>Измерение ошибки в задачах регрессии</a:t>
            </a:r>
          </a:p>
        </p:txBody>
      </p:sp>
    </p:spTree>
    <p:extLst>
      <p:ext uri="{BB962C8B-B14F-4D97-AF65-F5344CB8AC3E}">
        <p14:creationId xmlns:p14="http://schemas.microsoft.com/office/powerpoint/2010/main" val="293732958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2971" y="2636912"/>
                <a:ext cx="10793228" cy="4104456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endParaRPr lang="ru-RU" sz="20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ru-RU" sz="2000" dirty="0"/>
                  <a:t>Средняя абсолютная ошибка</a:t>
                </a:r>
              </a:p>
              <a:p>
                <a:pPr marL="0" indent="0">
                  <a:buNone/>
                </a:pPr>
                <a:endParaRPr lang="ru-RU" sz="20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0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ru-RU" sz="2000" i="1" dirty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en-US" sz="20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ru-RU" sz="20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𝑀𝐴𝐸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p>
                              </m:sSubSup>
                            </m:e>
                          </m:d>
                        </m:e>
                      </m:nary>
                    </m:oMath>
                  </m:oMathPara>
                </a14:m>
                <a:endParaRPr lang="en-US" sz="20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12971" y="2636912"/>
                <a:ext cx="10793228" cy="4104456"/>
              </a:xfrm>
              <a:prstGeom prst="rect">
                <a:avLst/>
              </a:prstGeom>
              <a:blipFill>
                <a:blip r:embed="rId2"/>
                <a:stretch>
                  <a:fillRect l="-152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5" y="836712"/>
            <a:ext cx="10666783" cy="122413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r>
              <a:rPr lang="ru-RU" dirty="0"/>
              <a:t>Измерение ошибки в задачах регрессии</a:t>
            </a:r>
          </a:p>
        </p:txBody>
      </p:sp>
    </p:spTree>
    <p:extLst>
      <p:ext uri="{BB962C8B-B14F-4D97-AF65-F5344CB8AC3E}">
        <p14:creationId xmlns:p14="http://schemas.microsoft.com/office/powerpoint/2010/main" val="251456779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ABE96DA-D6EB-094E-B29B-9DCB0296D68F}"/>
              </a:ext>
            </a:extLst>
          </p:cNvPr>
          <p:cNvSpPr>
            <a:spLocks/>
          </p:cNvSpPr>
          <p:nvPr/>
        </p:nvSpPr>
        <p:spPr bwMode="auto">
          <a:xfrm>
            <a:off x="712971" y="2636912"/>
            <a:ext cx="10793228" cy="4104456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ru-RU" sz="2000" i="1" dirty="0">
              <a:latin typeface="Cambria Math" panose="02040503050406030204" pitchFamily="18" charset="0"/>
            </a:endParaRPr>
          </a:p>
          <a:p>
            <a:pPr marL="0" indent="0">
              <a:buNone/>
            </a:pPr>
            <a:endParaRPr lang="ru-RU" sz="2000" b="0" i="1" dirty="0">
              <a:latin typeface="Cambria Math" panose="02040503050406030204" pitchFamily="18" charset="0"/>
            </a:endParaRPr>
          </a:p>
          <a:p>
            <a:pPr marL="0" indent="0">
              <a:buNone/>
            </a:pPr>
            <a:endParaRPr lang="en-US" sz="2000" i="1" dirty="0">
              <a:latin typeface="Cambria Math" panose="02040503050406030204" pitchFamily="18" charset="0"/>
            </a:endParaRPr>
          </a:p>
        </p:txBody>
      </p:sp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5" y="836712"/>
            <a:ext cx="10666783" cy="122413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r>
              <a:rPr lang="ru-RU" dirty="0"/>
              <a:t>Измерение ошибки в задачах регрессии</a:t>
            </a:r>
          </a:p>
        </p:txBody>
      </p:sp>
      <p:graphicFrame>
        <p:nvGraphicFramePr>
          <p:cNvPr id="2" name="Таблица 1">
            <a:extLst>
              <a:ext uri="{FF2B5EF4-FFF2-40B4-BE49-F238E27FC236}">
                <a16:creationId xmlns:a16="http://schemas.microsoft.com/office/drawing/2014/main" id="{D6004002-9404-ED4B-85D5-29271F3BF0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3363846"/>
              </p:ext>
            </p:extLst>
          </p:nvPr>
        </p:nvGraphicFramePr>
        <p:xfrm>
          <a:off x="839414" y="3068960"/>
          <a:ext cx="5328592" cy="165618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32148">
                  <a:extLst>
                    <a:ext uri="{9D8B030D-6E8A-4147-A177-3AD203B41FA5}">
                      <a16:colId xmlns:a16="http://schemas.microsoft.com/office/drawing/2014/main" val="72451616"/>
                    </a:ext>
                  </a:extLst>
                </a:gridCol>
                <a:gridCol w="1332148">
                  <a:extLst>
                    <a:ext uri="{9D8B030D-6E8A-4147-A177-3AD203B41FA5}">
                      <a16:colId xmlns:a16="http://schemas.microsoft.com/office/drawing/2014/main" val="3681166624"/>
                    </a:ext>
                  </a:extLst>
                </a:gridCol>
                <a:gridCol w="1332148">
                  <a:extLst>
                    <a:ext uri="{9D8B030D-6E8A-4147-A177-3AD203B41FA5}">
                      <a16:colId xmlns:a16="http://schemas.microsoft.com/office/drawing/2014/main" val="678387902"/>
                    </a:ext>
                  </a:extLst>
                </a:gridCol>
                <a:gridCol w="1332148">
                  <a:extLst>
                    <a:ext uri="{9D8B030D-6E8A-4147-A177-3AD203B41FA5}">
                      <a16:colId xmlns:a16="http://schemas.microsoft.com/office/drawing/2014/main" val="862847851"/>
                    </a:ext>
                  </a:extLst>
                </a:gridCol>
              </a:tblGrid>
              <a:tr h="331237">
                <a:tc>
                  <a:txBody>
                    <a:bodyPr/>
                    <a:lstStyle/>
                    <a:p>
                      <a:pPr algn="l" fontAlgn="b"/>
                      <a:r>
                        <a:rPr lang="en" sz="1200" u="none" strike="noStrike">
                          <a:effectLst/>
                        </a:rPr>
                        <a:t>x</a:t>
                      </a:r>
                      <a:endParaRPr lang="e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" sz="1200" u="none" strike="noStrike">
                          <a:effectLst/>
                        </a:rPr>
                        <a:t>a(x)</a:t>
                      </a:r>
                      <a:endParaRPr lang="e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MSE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" sz="1200" u="none" strike="noStrike">
                          <a:effectLst/>
                        </a:rPr>
                        <a:t>MAE</a:t>
                      </a:r>
                      <a:endParaRPr lang="e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534120418"/>
                  </a:ext>
                </a:extLst>
              </a:tr>
              <a:tr h="331237"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u="none" strike="noStrike" dirty="0">
                          <a:effectLst/>
                        </a:rPr>
                        <a:t>1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u="none" strike="noStrike">
                          <a:effectLst/>
                        </a:rPr>
                        <a:t>2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u="none" strike="noStrike">
                          <a:effectLst/>
                        </a:rPr>
                        <a:t>1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u="none" strike="noStrike">
                          <a:effectLst/>
                        </a:rPr>
                        <a:t>1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33074933"/>
                  </a:ext>
                </a:extLst>
              </a:tr>
              <a:tr h="331237"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u="none" strike="noStrike" dirty="0">
                          <a:effectLst/>
                        </a:rPr>
                        <a:t>100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u="none" strike="noStrike" dirty="0">
                          <a:effectLst/>
                        </a:rPr>
                        <a:t>2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u="none" strike="noStrike">
                          <a:effectLst/>
                        </a:rPr>
                        <a:t>9604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u="none" strike="noStrike" dirty="0">
                          <a:effectLst/>
                        </a:rPr>
                        <a:t>98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9026683"/>
                  </a:ext>
                </a:extLst>
              </a:tr>
              <a:tr h="331237"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u="none" strike="noStrike">
                          <a:effectLst/>
                        </a:rPr>
                        <a:t>1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u="none" strike="noStrike">
                          <a:effectLst/>
                        </a:rPr>
                        <a:t>1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u="none" strike="noStrike">
                          <a:effectLst/>
                        </a:rPr>
                        <a:t>0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u="none" strike="noStrike">
                          <a:effectLst/>
                        </a:rPr>
                        <a:t>0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26241586"/>
                  </a:ext>
                </a:extLst>
              </a:tr>
              <a:tr h="331237"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u="none" strike="noStrike">
                          <a:effectLst/>
                        </a:rPr>
                        <a:t>100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u="none" strike="noStrike">
                          <a:effectLst/>
                        </a:rPr>
                        <a:t>3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u="none" strike="noStrike">
                          <a:effectLst/>
                        </a:rPr>
                        <a:t>9409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u="none" strike="noStrike" dirty="0">
                          <a:effectLst/>
                        </a:rPr>
                        <a:t>97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59470406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CF5AA02E-229B-A846-9D82-229C6EDA0356}"/>
              </a:ext>
            </a:extLst>
          </p:cNvPr>
          <p:cNvSpPr txBox="1"/>
          <p:nvPr/>
        </p:nvSpPr>
        <p:spPr>
          <a:xfrm>
            <a:off x="839414" y="4972527"/>
            <a:ext cx="5256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MAE </a:t>
            </a:r>
            <a:r>
              <a:rPr lang="ru-RU" dirty="0"/>
              <a:t>более устойчива к выбросам</a:t>
            </a:r>
          </a:p>
        </p:txBody>
      </p:sp>
    </p:spTree>
    <p:extLst>
      <p:ext uri="{BB962C8B-B14F-4D97-AF65-F5344CB8AC3E}">
        <p14:creationId xmlns:p14="http://schemas.microsoft.com/office/powerpoint/2010/main" val="75370382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ABE96DA-D6EB-094E-B29B-9DCB0296D68F}"/>
              </a:ext>
            </a:extLst>
          </p:cNvPr>
          <p:cNvSpPr>
            <a:spLocks/>
          </p:cNvSpPr>
          <p:nvPr/>
        </p:nvSpPr>
        <p:spPr bwMode="auto">
          <a:xfrm>
            <a:off x="712971" y="2636912"/>
            <a:ext cx="10793228" cy="4104456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ru-RU" sz="2000" i="1" dirty="0">
              <a:latin typeface="Cambria Math" panose="02040503050406030204" pitchFamily="18" charset="0"/>
            </a:endParaRPr>
          </a:p>
          <a:p>
            <a:pPr marL="0" indent="0">
              <a:buNone/>
            </a:pPr>
            <a:r>
              <a:rPr lang="ru-RU" sz="2000" dirty="0"/>
              <a:t>Функция </a:t>
            </a:r>
            <a:r>
              <a:rPr lang="ru-RU" sz="2000" dirty="0" err="1"/>
              <a:t>Хубера</a:t>
            </a:r>
            <a:r>
              <a:rPr lang="ru-RU" sz="2000" dirty="0"/>
              <a:t> (</a:t>
            </a:r>
            <a:r>
              <a:rPr lang="en-US" sz="2000" dirty="0"/>
              <a:t>Huber loss</a:t>
            </a:r>
            <a:r>
              <a:rPr lang="ru-RU" sz="2000" dirty="0"/>
              <a:t>)</a:t>
            </a:r>
          </a:p>
          <a:p>
            <a:pPr marL="0" indent="0">
              <a:buNone/>
            </a:pPr>
            <a:endParaRPr lang="ru-RU" sz="2000" b="0" i="1" dirty="0">
              <a:latin typeface="Cambria Math" panose="02040503050406030204" pitchFamily="18" charset="0"/>
            </a:endParaRPr>
          </a:p>
          <a:p>
            <a:pPr marL="0" indent="0">
              <a:buNone/>
            </a:pPr>
            <a:endParaRPr lang="en-US" sz="2000" i="1" dirty="0">
              <a:latin typeface="Cambria Math" panose="02040503050406030204" pitchFamily="18" charset="0"/>
            </a:endParaRPr>
          </a:p>
          <a:p>
            <a:pPr marL="0" indent="0">
              <a:buNone/>
            </a:pPr>
            <a:endParaRPr lang="ru-RU" sz="2000" i="1" dirty="0">
              <a:latin typeface="Cambria Math" panose="02040503050406030204" pitchFamily="18" charset="0"/>
            </a:endParaRPr>
          </a:p>
          <a:p>
            <a:pPr marL="0" indent="0">
              <a:buNone/>
            </a:pPr>
            <a:endParaRPr lang="en-US" sz="2000" i="1" dirty="0">
              <a:latin typeface="Cambria Math" panose="02040503050406030204" pitchFamily="18" charset="0"/>
            </a:endParaRPr>
          </a:p>
        </p:txBody>
      </p:sp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5" y="836712"/>
            <a:ext cx="10666783" cy="122413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r>
              <a:rPr lang="ru-RU" dirty="0"/>
              <a:t>Измерение ошибки в задачах регрессии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1DF38A1E-303A-0748-8228-354B62199A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5880" y="3312369"/>
            <a:ext cx="4318625" cy="3428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91403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2971" y="2636912"/>
                <a:ext cx="10793228" cy="4104456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endParaRPr lang="ru-RU" sz="20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ru-RU" sz="20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sz="2000" b="0" i="0" dirty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+1)−</m:t>
                          </m:r>
                          <m:r>
                            <m:rPr>
                              <m:sty m:val="p"/>
                            </m:rPr>
                            <a:rPr lang="en-US" sz="2000" b="0" i="0" dirty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+1))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0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20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𝑆𝐿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  <m:e>
                          <m:sSup>
                            <m:sSup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m:rPr>
                                  <m:sty m:val="p"/>
                                </m:rPr>
                                <a:rPr lang="en-US" sz="2000" dirty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  <m: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bSup>
                                <m:sSub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p>
                              </m:sSubSup>
                              <m: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  <m:t>+1)−</m:t>
                              </m:r>
                              <m:r>
                                <m:rPr>
                                  <m:sty m:val="p"/>
                                </m:rPr>
                                <a:rPr lang="en-US" sz="2000" dirty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  <m: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  <m:t>+1))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ru-RU" sz="20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12971" y="2636912"/>
                <a:ext cx="10793228" cy="4104456"/>
              </a:xfrm>
              <a:prstGeom prst="rect">
                <a:avLst/>
              </a:prstGeom>
              <a:blipFill>
                <a:blip r:embed="rId2"/>
                <a:stretch>
                  <a:fillRect l="-82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5" y="836712"/>
            <a:ext cx="10666783" cy="122413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r>
              <a:rPr lang="ru-RU" dirty="0"/>
              <a:t>Измерение ошибки в задачах регрессии</a:t>
            </a:r>
          </a:p>
        </p:txBody>
      </p:sp>
    </p:spTree>
    <p:extLst>
      <p:ext uri="{BB962C8B-B14F-4D97-AF65-F5344CB8AC3E}">
        <p14:creationId xmlns:p14="http://schemas.microsoft.com/office/powerpoint/2010/main" val="352703155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2971" y="2636912"/>
                <a:ext cx="10793228" cy="4104456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endParaRPr lang="ru-RU" sz="20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ru-RU" sz="20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num>
                            <m:den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20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20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𝐴𝑃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Sup>
                                    <m:sSubSup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sup>
                                  </m:sSub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num>
                                <m:den>
                                  <m:sSubSup>
                                    <m:sSubSup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sup>
                                  </m:sSubSup>
                                </m:den>
                              </m:f>
                            </m:e>
                          </m:d>
                        </m:e>
                      </m:nary>
                    </m:oMath>
                  </m:oMathPara>
                </a14:m>
                <a:endParaRPr lang="ru-RU" sz="20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12971" y="2636912"/>
                <a:ext cx="10793228" cy="4104456"/>
              </a:xfrm>
              <a:prstGeom prst="rect">
                <a:avLst/>
              </a:prstGeom>
              <a:blipFill>
                <a:blip r:embed="rId2"/>
                <a:stretch>
                  <a:fillRect l="-82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5" y="836712"/>
            <a:ext cx="10666783" cy="122413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r>
              <a:rPr lang="ru-RU" dirty="0"/>
              <a:t>Измерение ошибки в задачах регрессии</a:t>
            </a:r>
          </a:p>
        </p:txBody>
      </p:sp>
    </p:spTree>
    <p:extLst>
      <p:ext uri="{BB962C8B-B14F-4D97-AF65-F5344CB8AC3E}">
        <p14:creationId xmlns:p14="http://schemas.microsoft.com/office/powerpoint/2010/main" val="396945056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ABE96DA-D6EB-094E-B29B-9DCB0296D68F}"/>
              </a:ext>
            </a:extLst>
          </p:cNvPr>
          <p:cNvSpPr>
            <a:spLocks/>
          </p:cNvSpPr>
          <p:nvPr/>
        </p:nvSpPr>
        <p:spPr bwMode="auto">
          <a:xfrm>
            <a:off x="712971" y="2636912"/>
            <a:ext cx="10793228" cy="4104456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ru-RU" sz="2000" i="1" dirty="0">
              <a:latin typeface="Cambria Math" panose="02040503050406030204" pitchFamily="18" charset="0"/>
            </a:endParaRPr>
          </a:p>
          <a:p>
            <a:pPr marL="0" indent="0">
              <a:buNone/>
            </a:pPr>
            <a:r>
              <a:rPr lang="ru-RU" sz="2000" dirty="0"/>
              <a:t>Несимметричные функции потерь</a:t>
            </a:r>
          </a:p>
          <a:p>
            <a:pPr marL="0" indent="0">
              <a:buNone/>
            </a:pPr>
            <a:endParaRPr lang="ru-RU" sz="2000" b="0" i="1" dirty="0">
              <a:latin typeface="Cambria Math" panose="02040503050406030204" pitchFamily="18" charset="0"/>
            </a:endParaRPr>
          </a:p>
          <a:p>
            <a:pPr marL="0" indent="0">
              <a:buNone/>
            </a:pPr>
            <a:endParaRPr lang="en-US" sz="2000" i="1" dirty="0">
              <a:latin typeface="Cambria Math" panose="02040503050406030204" pitchFamily="18" charset="0"/>
            </a:endParaRPr>
          </a:p>
          <a:p>
            <a:pPr marL="0" indent="0">
              <a:buNone/>
            </a:pPr>
            <a:endParaRPr lang="ru-RU" sz="2000" i="1" dirty="0">
              <a:latin typeface="Cambria Math" panose="02040503050406030204" pitchFamily="18" charset="0"/>
            </a:endParaRPr>
          </a:p>
          <a:p>
            <a:pPr marL="0" indent="0">
              <a:buNone/>
            </a:pPr>
            <a:endParaRPr lang="en-US" sz="2000" i="1" dirty="0">
              <a:latin typeface="Cambria Math" panose="02040503050406030204" pitchFamily="18" charset="0"/>
            </a:endParaRPr>
          </a:p>
        </p:txBody>
      </p:sp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5" y="836712"/>
            <a:ext cx="10666783" cy="122413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r>
              <a:rPr lang="ru-RU" dirty="0"/>
              <a:t>Измерение ошибки в задачах регрессии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3C99D82-51EB-1D46-885E-9B52FB126A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5435" y="3066646"/>
            <a:ext cx="6530763" cy="3244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09121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ABE96DA-D6EB-094E-B29B-9DCB0296D68F}"/>
              </a:ext>
            </a:extLst>
          </p:cNvPr>
          <p:cNvSpPr>
            <a:spLocks/>
          </p:cNvSpPr>
          <p:nvPr/>
        </p:nvSpPr>
        <p:spPr bwMode="auto">
          <a:xfrm>
            <a:off x="712971" y="2636912"/>
            <a:ext cx="10793228" cy="4104456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ru-RU" sz="2000" i="1" dirty="0">
              <a:latin typeface="Cambria Math" panose="02040503050406030204" pitchFamily="18" charset="0"/>
            </a:endParaRPr>
          </a:p>
          <a:p>
            <a:pPr marL="0" indent="0">
              <a:buNone/>
            </a:pPr>
            <a:endParaRPr lang="ru-RU" sz="2000" b="0" i="1" dirty="0">
              <a:latin typeface="Cambria Math" panose="02040503050406030204" pitchFamily="18" charset="0"/>
            </a:endParaRPr>
          </a:p>
          <a:p>
            <a:pPr marL="0" indent="0">
              <a:buNone/>
            </a:pPr>
            <a:endParaRPr lang="en-US" sz="2000" i="1" dirty="0">
              <a:latin typeface="Cambria Math" panose="02040503050406030204" pitchFamily="18" charset="0"/>
            </a:endParaRPr>
          </a:p>
          <a:p>
            <a:pPr marL="0" indent="0">
              <a:buNone/>
            </a:pPr>
            <a:endParaRPr lang="en-US" sz="2000" i="1" dirty="0">
              <a:latin typeface="Cambria Math" panose="02040503050406030204" pitchFamily="18" charset="0"/>
            </a:endParaRPr>
          </a:p>
          <a:p>
            <a:pPr marL="0" indent="0">
              <a:buNone/>
            </a:pPr>
            <a:endParaRPr lang="ru-RU" sz="2000" i="1" dirty="0">
              <a:latin typeface="Cambria Math" panose="02040503050406030204" pitchFamily="18" charset="0"/>
            </a:endParaRPr>
          </a:p>
        </p:txBody>
      </p:sp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5" y="836712"/>
            <a:ext cx="10666783" cy="180020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r>
              <a:rPr lang="ru-RU" dirty="0"/>
              <a:t>Обобщающая способность модели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9D067F47-AC66-3246-AA06-4CA806D6FF9C}"/>
              </a:ext>
            </a:extLst>
          </p:cNvPr>
          <p:cNvSpPr>
            <a:spLocks/>
          </p:cNvSpPr>
          <p:nvPr/>
        </p:nvSpPr>
        <p:spPr bwMode="auto">
          <a:xfrm>
            <a:off x="839415" y="2636912"/>
            <a:ext cx="10793228" cy="4104456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i="1" dirty="0">
              <a:latin typeface="Cambria Math" panose="02040503050406030204" pitchFamily="18" charset="0"/>
            </a:endParaRPr>
          </a:p>
          <a:p>
            <a:pPr marL="0" indent="0">
              <a:buNone/>
            </a:pPr>
            <a:endParaRPr lang="en-US" sz="2000" i="1" dirty="0">
              <a:latin typeface="Cambria Math" panose="02040503050406030204" pitchFamily="18" charset="0"/>
            </a:endParaRPr>
          </a:p>
          <a:p>
            <a:pPr marL="0" indent="0">
              <a:buNone/>
            </a:pPr>
            <a:endParaRPr lang="en-US" sz="2000" i="1" dirty="0">
              <a:latin typeface="Cambria Math" panose="02040503050406030204" pitchFamily="18" charset="0"/>
            </a:endParaRPr>
          </a:p>
          <a:p>
            <a:pPr marL="0" indent="0">
              <a:buNone/>
            </a:pPr>
            <a:endParaRPr lang="ru-RU" sz="2000" i="1" dirty="0">
              <a:latin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125316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ABE96DA-D6EB-094E-B29B-9DCB0296D68F}"/>
              </a:ext>
            </a:extLst>
          </p:cNvPr>
          <p:cNvSpPr>
            <a:spLocks/>
          </p:cNvSpPr>
          <p:nvPr/>
        </p:nvSpPr>
        <p:spPr bwMode="auto">
          <a:xfrm>
            <a:off x="712971" y="2636912"/>
            <a:ext cx="10793228" cy="4104456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ru-RU" sz="2000" i="1" dirty="0">
              <a:latin typeface="Cambria Math" panose="02040503050406030204" pitchFamily="18" charset="0"/>
            </a:endParaRPr>
          </a:p>
          <a:p>
            <a:pPr marL="0" indent="0">
              <a:buNone/>
            </a:pPr>
            <a:endParaRPr lang="ru-RU" sz="2000" b="0" i="1" dirty="0">
              <a:latin typeface="Cambria Math" panose="02040503050406030204" pitchFamily="18" charset="0"/>
            </a:endParaRPr>
          </a:p>
          <a:p>
            <a:pPr marL="0" indent="0">
              <a:buNone/>
            </a:pPr>
            <a:endParaRPr lang="en-US" sz="2000" i="1" dirty="0">
              <a:latin typeface="Cambria Math" panose="02040503050406030204" pitchFamily="18" charset="0"/>
            </a:endParaRPr>
          </a:p>
          <a:p>
            <a:pPr marL="0" indent="0">
              <a:buNone/>
            </a:pPr>
            <a:endParaRPr lang="en-US" sz="2000" i="1" dirty="0">
              <a:latin typeface="Cambria Math" panose="02040503050406030204" pitchFamily="18" charset="0"/>
            </a:endParaRPr>
          </a:p>
          <a:p>
            <a:pPr marL="0" indent="0">
              <a:buNone/>
            </a:pPr>
            <a:endParaRPr lang="ru-RU" sz="2000" i="1" dirty="0">
              <a:latin typeface="Cambria Math" panose="02040503050406030204" pitchFamily="18" charset="0"/>
            </a:endParaRPr>
          </a:p>
        </p:txBody>
      </p:sp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5" y="836712"/>
            <a:ext cx="10666783" cy="180020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r>
              <a:rPr lang="ru-RU" dirty="0"/>
              <a:t>Обобщающая способность модели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9D067F47-AC66-3246-AA06-4CA806D6FF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415" y="2636912"/>
                <a:ext cx="10793228" cy="4104456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endParaRPr lang="en-US" sz="20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ru-RU" sz="2000"/>
                      <m:t>Обобщающая способность – способность на новых объектах давать хорошее качество</m:t>
                    </m:r>
                  </m:oMath>
                </a14:m>
                <a:r>
                  <a:rPr lang="ru-RU" sz="2000" dirty="0"/>
                  <a:t>.</a:t>
                </a:r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:endParaRPr lang="en-US" sz="20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20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ru-RU" sz="20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9D067F47-AC66-3246-AA06-4CA806D6FF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9415" y="2636912"/>
                <a:ext cx="10793228" cy="4104456"/>
              </a:xfrm>
              <a:prstGeom prst="rect">
                <a:avLst/>
              </a:prstGeom>
              <a:blipFill>
                <a:blip r:embed="rId2"/>
                <a:stretch>
                  <a:fillRect l="-105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409998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ABE96DA-D6EB-094E-B29B-9DCB0296D68F}"/>
              </a:ext>
            </a:extLst>
          </p:cNvPr>
          <p:cNvSpPr>
            <a:spLocks/>
          </p:cNvSpPr>
          <p:nvPr/>
        </p:nvSpPr>
        <p:spPr bwMode="auto">
          <a:xfrm>
            <a:off x="712971" y="2708920"/>
            <a:ext cx="10793228" cy="381642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/>
              <a:t>Задача: определение спама по входящим звонкам.</a:t>
            </a:r>
          </a:p>
          <a:p>
            <a:pPr marL="0" indent="0">
              <a:buNone/>
            </a:pPr>
            <a:endParaRPr lang="ru-RU" sz="2000" dirty="0"/>
          </a:p>
          <a:p>
            <a:pPr marL="0" indent="0">
              <a:buNone/>
            </a:pPr>
            <a:r>
              <a:rPr lang="ru-RU" sz="2000" dirty="0"/>
              <a:t>Семейство функций(алгоритмы), которые на вход получают аудио звонка и выдают результат: спам или не спам.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ru-RU" sz="2000" dirty="0"/>
              <a:t>Задача машинного обучения состоит в том, чтобы из некоторого семейства функций (принимающих на вход параметры, а на выходе выдают результат) найти такую, которая хорошо решает поставленную задачу. </a:t>
            </a:r>
          </a:p>
          <a:p>
            <a:pPr marL="0" indent="0">
              <a:buNone/>
            </a:pPr>
            <a:endParaRPr lang="ru-RU" sz="2000" dirty="0"/>
          </a:p>
          <a:p>
            <a:pPr marL="0" indent="0">
              <a:buNone/>
            </a:pPr>
            <a:r>
              <a:rPr lang="ru-RU" sz="2000" dirty="0"/>
              <a:t>А также необходимо ввести критерии того, что функция подходит для решения задачи и найти способ как определить эту лучшую функцию.</a:t>
            </a:r>
            <a:endParaRPr lang="en" sz="2000" dirty="0"/>
          </a:p>
        </p:txBody>
      </p:sp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338064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Постановка задачи машинного обучения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</p:spTree>
    <p:extLst>
      <p:ext uri="{BB962C8B-B14F-4D97-AF65-F5344CB8AC3E}">
        <p14:creationId xmlns:p14="http://schemas.microsoft.com/office/powerpoint/2010/main" val="263515643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ABE96DA-D6EB-094E-B29B-9DCB0296D68F}"/>
              </a:ext>
            </a:extLst>
          </p:cNvPr>
          <p:cNvSpPr>
            <a:spLocks/>
          </p:cNvSpPr>
          <p:nvPr/>
        </p:nvSpPr>
        <p:spPr bwMode="auto">
          <a:xfrm>
            <a:off x="712971" y="2636912"/>
            <a:ext cx="10793228" cy="4104456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ru-RU" sz="2000" i="1" dirty="0">
              <a:latin typeface="Cambria Math" panose="02040503050406030204" pitchFamily="18" charset="0"/>
            </a:endParaRPr>
          </a:p>
          <a:p>
            <a:pPr marL="0" indent="0">
              <a:buNone/>
            </a:pPr>
            <a:endParaRPr lang="ru-RU" sz="2000" b="0" i="1" dirty="0">
              <a:latin typeface="Cambria Math" panose="02040503050406030204" pitchFamily="18" charset="0"/>
            </a:endParaRPr>
          </a:p>
          <a:p>
            <a:pPr marL="0" indent="0">
              <a:buNone/>
            </a:pPr>
            <a:endParaRPr lang="en-US" sz="2000" i="1" dirty="0">
              <a:latin typeface="Cambria Math" panose="02040503050406030204" pitchFamily="18" charset="0"/>
            </a:endParaRPr>
          </a:p>
          <a:p>
            <a:pPr marL="0" indent="0">
              <a:buNone/>
            </a:pPr>
            <a:endParaRPr lang="en-US" sz="2000" i="1" dirty="0">
              <a:latin typeface="Cambria Math" panose="02040503050406030204" pitchFamily="18" charset="0"/>
            </a:endParaRPr>
          </a:p>
          <a:p>
            <a:pPr marL="0" indent="0">
              <a:buNone/>
            </a:pPr>
            <a:endParaRPr lang="ru-RU" sz="2000" i="1" dirty="0">
              <a:latin typeface="Cambria Math" panose="02040503050406030204" pitchFamily="18" charset="0"/>
            </a:endParaRPr>
          </a:p>
        </p:txBody>
      </p:sp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5" y="836712"/>
            <a:ext cx="10666783" cy="180020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r>
              <a:rPr lang="ru-RU" dirty="0"/>
              <a:t>Обобщающая способность модели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9D067F47-AC66-3246-AA06-4CA806D6FF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415" y="2636912"/>
                <a:ext cx="10793228" cy="4104456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endParaRPr lang="en-US" sz="20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ru-RU" sz="2000"/>
                      <m:t>Обобщающая способность – способность на новых объектах давать хорошее качество</m:t>
                    </m:r>
                  </m:oMath>
                </a14:m>
                <a:r>
                  <a:rPr lang="ru-RU" sz="2000" dirty="0"/>
                  <a:t>.</a:t>
                </a:r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:r>
                  <a:rPr lang="ru-RU" sz="2000" dirty="0" err="1"/>
                  <a:t>Недообучение</a:t>
                </a:r>
                <a:r>
                  <a:rPr lang="ru-RU" sz="2000" dirty="0"/>
                  <a:t> – не удается найти функцию, которая хорошо описывает данные.</a:t>
                </a:r>
              </a:p>
              <a:p>
                <a:pPr marL="0" indent="0">
                  <a:buNone/>
                </a:pPr>
                <a:r>
                  <a:rPr lang="ru-RU" sz="2000" dirty="0"/>
                  <a:t>Нужно использовать более сложную функцию.</a:t>
                </a:r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:endParaRPr lang="en-US" sz="20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20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ru-RU" sz="20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9D067F47-AC66-3246-AA06-4CA806D6FF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9415" y="2636912"/>
                <a:ext cx="10793228" cy="4104456"/>
              </a:xfrm>
              <a:prstGeom prst="rect">
                <a:avLst/>
              </a:prstGeom>
              <a:blipFill>
                <a:blip r:embed="rId2"/>
                <a:stretch>
                  <a:fillRect l="-152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6679243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ABE96DA-D6EB-094E-B29B-9DCB0296D68F}"/>
              </a:ext>
            </a:extLst>
          </p:cNvPr>
          <p:cNvSpPr>
            <a:spLocks/>
          </p:cNvSpPr>
          <p:nvPr/>
        </p:nvSpPr>
        <p:spPr bwMode="auto">
          <a:xfrm>
            <a:off x="712971" y="2636912"/>
            <a:ext cx="10793228" cy="4104456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ru-RU" sz="2000" i="1" dirty="0">
              <a:latin typeface="Cambria Math" panose="02040503050406030204" pitchFamily="18" charset="0"/>
            </a:endParaRPr>
          </a:p>
          <a:p>
            <a:pPr marL="0" indent="0">
              <a:buNone/>
            </a:pPr>
            <a:endParaRPr lang="ru-RU" sz="2000" b="0" i="1" dirty="0">
              <a:latin typeface="Cambria Math" panose="02040503050406030204" pitchFamily="18" charset="0"/>
            </a:endParaRPr>
          </a:p>
          <a:p>
            <a:pPr marL="0" indent="0">
              <a:buNone/>
            </a:pPr>
            <a:endParaRPr lang="en-US" sz="2000" i="1" dirty="0">
              <a:latin typeface="Cambria Math" panose="02040503050406030204" pitchFamily="18" charset="0"/>
            </a:endParaRPr>
          </a:p>
          <a:p>
            <a:pPr marL="0" indent="0">
              <a:buNone/>
            </a:pPr>
            <a:endParaRPr lang="en-US" sz="2000" i="1" dirty="0">
              <a:latin typeface="Cambria Math" panose="02040503050406030204" pitchFamily="18" charset="0"/>
            </a:endParaRPr>
          </a:p>
          <a:p>
            <a:pPr marL="0" indent="0">
              <a:buNone/>
            </a:pPr>
            <a:endParaRPr lang="ru-RU" sz="2000" i="1" dirty="0">
              <a:latin typeface="Cambria Math" panose="02040503050406030204" pitchFamily="18" charset="0"/>
            </a:endParaRPr>
          </a:p>
        </p:txBody>
      </p:sp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5" y="836712"/>
            <a:ext cx="10666783" cy="180020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r>
              <a:rPr lang="ru-RU" dirty="0"/>
              <a:t>Обобщающая способность модели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9D067F47-AC66-3246-AA06-4CA806D6FF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415" y="2636912"/>
                <a:ext cx="10793228" cy="4104456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endParaRPr lang="en-US" sz="20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ru-RU" sz="2000"/>
                      <m:t>Обобщающая способность – способность на новых объектах давать хорошее качество</m:t>
                    </m:r>
                  </m:oMath>
                </a14:m>
                <a:r>
                  <a:rPr lang="ru-RU" sz="2000" dirty="0"/>
                  <a:t>.</a:t>
                </a:r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:r>
                  <a:rPr lang="ru-RU" sz="2000" dirty="0" err="1"/>
                  <a:t>Недообучение</a:t>
                </a:r>
                <a:r>
                  <a:rPr lang="ru-RU" sz="2000" dirty="0"/>
                  <a:t> – не удается найти функцию, которая хорошо описывает данные.</a:t>
                </a:r>
              </a:p>
              <a:p>
                <a:pPr marL="0" indent="0">
                  <a:buNone/>
                </a:pPr>
                <a:r>
                  <a:rPr lang="ru-RU" sz="2000" dirty="0"/>
                  <a:t>Нужно использовать более сложную функцию.</a:t>
                </a:r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:r>
                  <a:rPr lang="ru-RU" sz="2000" dirty="0"/>
                  <a:t>Переобучение – случай когда найденная функция слишком сложная.</a:t>
                </a:r>
              </a:p>
              <a:p>
                <a:pPr marL="0" indent="0">
                  <a:buNone/>
                </a:pPr>
                <a:endParaRPr lang="en-US" sz="20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20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ru-RU" sz="20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9D067F47-AC66-3246-AA06-4CA806D6FF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9415" y="2636912"/>
                <a:ext cx="10793228" cy="4104456"/>
              </a:xfrm>
              <a:prstGeom prst="rect">
                <a:avLst/>
              </a:prstGeom>
              <a:blipFill>
                <a:blip r:embed="rId2"/>
                <a:stretch>
                  <a:fillRect l="-152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2916386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5" y="836712"/>
            <a:ext cx="10666783" cy="122413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r>
              <a:rPr lang="ru-RU" dirty="0"/>
              <a:t>Борьба с переобучением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53CB96DB-3C4A-D340-A750-7472C58ED717}"/>
              </a:ext>
            </a:extLst>
          </p:cNvPr>
          <p:cNvSpPr>
            <a:spLocks/>
          </p:cNvSpPr>
          <p:nvPr/>
        </p:nvSpPr>
        <p:spPr bwMode="auto">
          <a:xfrm>
            <a:off x="767408" y="2492896"/>
            <a:ext cx="10793228" cy="345638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ru-RU" sz="1600" dirty="0"/>
          </a:p>
          <a:p>
            <a:pPr marL="0" indent="0">
              <a:buNone/>
            </a:pPr>
            <a:endParaRPr lang="en" sz="1600" dirty="0"/>
          </a:p>
          <a:p>
            <a:pPr marL="0" indent="0">
              <a:buNone/>
            </a:pPr>
            <a:endParaRPr lang="en" sz="1600" dirty="0"/>
          </a:p>
        </p:txBody>
      </p:sp>
    </p:spTree>
    <p:extLst>
      <p:ext uri="{BB962C8B-B14F-4D97-AF65-F5344CB8AC3E}">
        <p14:creationId xmlns:p14="http://schemas.microsoft.com/office/powerpoint/2010/main" val="197793178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5" y="836712"/>
            <a:ext cx="10666783" cy="122413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r>
              <a:rPr lang="ru-RU" dirty="0"/>
              <a:t>Борьба с переобучением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53CB96DB-3C4A-D340-A750-7472C58ED717}"/>
              </a:ext>
            </a:extLst>
          </p:cNvPr>
          <p:cNvSpPr>
            <a:spLocks/>
          </p:cNvSpPr>
          <p:nvPr/>
        </p:nvSpPr>
        <p:spPr bwMode="auto">
          <a:xfrm>
            <a:off x="767408" y="2492896"/>
            <a:ext cx="10793228" cy="345638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ru-RU" sz="1600" dirty="0"/>
          </a:p>
          <a:p>
            <a:r>
              <a:rPr lang="ru-RU" sz="1600" dirty="0" err="1"/>
              <a:t>валидация</a:t>
            </a:r>
            <a:r>
              <a:rPr lang="ru-RU" sz="1600" dirty="0"/>
              <a:t> модели на отложенной выборке</a:t>
            </a:r>
          </a:p>
          <a:p>
            <a:endParaRPr lang="ru-RU" sz="1600" dirty="0"/>
          </a:p>
          <a:p>
            <a:pPr marL="0" indent="0">
              <a:buNone/>
            </a:pPr>
            <a:endParaRPr lang="en" sz="1600" dirty="0"/>
          </a:p>
          <a:p>
            <a:pPr marL="0" indent="0">
              <a:buNone/>
            </a:pPr>
            <a:endParaRPr lang="en" sz="1600" dirty="0"/>
          </a:p>
        </p:txBody>
      </p:sp>
    </p:spTree>
    <p:extLst>
      <p:ext uri="{BB962C8B-B14F-4D97-AF65-F5344CB8AC3E}">
        <p14:creationId xmlns:p14="http://schemas.microsoft.com/office/powerpoint/2010/main" val="375865205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5" y="836712"/>
            <a:ext cx="10666783" cy="122413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r>
              <a:rPr lang="ru-RU" dirty="0"/>
              <a:t>Борьба с переобучением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53CB96DB-3C4A-D340-A750-7472C58ED717}"/>
              </a:ext>
            </a:extLst>
          </p:cNvPr>
          <p:cNvSpPr>
            <a:spLocks/>
          </p:cNvSpPr>
          <p:nvPr/>
        </p:nvSpPr>
        <p:spPr bwMode="auto">
          <a:xfrm>
            <a:off x="767408" y="2492896"/>
            <a:ext cx="10793228" cy="345638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ru-RU" sz="1600" dirty="0"/>
          </a:p>
          <a:p>
            <a:r>
              <a:rPr lang="ru-RU" sz="1600" dirty="0" err="1"/>
              <a:t>валидация</a:t>
            </a:r>
            <a:r>
              <a:rPr lang="ru-RU" sz="1600" dirty="0"/>
              <a:t> модели на отложенной выборке</a:t>
            </a:r>
          </a:p>
          <a:p>
            <a:endParaRPr lang="ru-RU" sz="1600" dirty="0"/>
          </a:p>
          <a:p>
            <a:r>
              <a:rPr lang="ru-RU" sz="1600" dirty="0"/>
              <a:t>кросс-</a:t>
            </a:r>
            <a:r>
              <a:rPr lang="ru-RU" sz="1600" dirty="0" err="1"/>
              <a:t>валидация</a:t>
            </a:r>
            <a:endParaRPr lang="ru-RU" sz="1600" dirty="0"/>
          </a:p>
          <a:p>
            <a:endParaRPr lang="ru-RU" sz="1600" dirty="0"/>
          </a:p>
          <a:p>
            <a:pPr marL="0" indent="0">
              <a:buNone/>
            </a:pPr>
            <a:endParaRPr lang="en" sz="1600" dirty="0"/>
          </a:p>
          <a:p>
            <a:pPr marL="0" indent="0">
              <a:buNone/>
            </a:pPr>
            <a:endParaRPr lang="en" sz="1600" dirty="0"/>
          </a:p>
        </p:txBody>
      </p:sp>
    </p:spTree>
    <p:extLst>
      <p:ext uri="{BB962C8B-B14F-4D97-AF65-F5344CB8AC3E}">
        <p14:creationId xmlns:p14="http://schemas.microsoft.com/office/powerpoint/2010/main" val="202491644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5" y="836712"/>
            <a:ext cx="10666783" cy="122413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r>
              <a:rPr lang="ru-RU" dirty="0"/>
              <a:t>Борьба с переобучением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53CB96DB-3C4A-D340-A750-7472C58ED717}"/>
              </a:ext>
            </a:extLst>
          </p:cNvPr>
          <p:cNvSpPr>
            <a:spLocks/>
          </p:cNvSpPr>
          <p:nvPr/>
        </p:nvSpPr>
        <p:spPr bwMode="auto">
          <a:xfrm>
            <a:off x="767408" y="2492896"/>
            <a:ext cx="10793228" cy="345638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ru-RU" sz="1600" dirty="0"/>
          </a:p>
          <a:p>
            <a:r>
              <a:rPr lang="ru-RU" sz="1600" dirty="0" err="1"/>
              <a:t>валидация</a:t>
            </a:r>
            <a:r>
              <a:rPr lang="ru-RU" sz="1600" dirty="0"/>
              <a:t> модели на отложенной выборке</a:t>
            </a:r>
          </a:p>
          <a:p>
            <a:endParaRPr lang="ru-RU" sz="1600" dirty="0"/>
          </a:p>
          <a:p>
            <a:r>
              <a:rPr lang="ru-RU" sz="1600" dirty="0"/>
              <a:t>кросс-</a:t>
            </a:r>
            <a:r>
              <a:rPr lang="ru-RU" sz="1600" dirty="0" err="1"/>
              <a:t>валидация</a:t>
            </a:r>
            <a:endParaRPr lang="ru-RU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ru-RU" sz="1600" dirty="0"/>
              <a:t>    </a:t>
            </a:r>
            <a:r>
              <a:rPr lang="en-US" sz="1600" dirty="0"/>
              <a:t>leave-one-out</a:t>
            </a:r>
            <a:endParaRPr lang="ru-RU" sz="1600" dirty="0"/>
          </a:p>
          <a:p>
            <a:endParaRPr lang="ru-RU" sz="1600" dirty="0"/>
          </a:p>
          <a:p>
            <a:pPr marL="0" indent="0">
              <a:buNone/>
            </a:pPr>
            <a:endParaRPr lang="en" sz="1600" dirty="0"/>
          </a:p>
          <a:p>
            <a:pPr marL="0" indent="0">
              <a:buNone/>
            </a:pPr>
            <a:endParaRPr lang="en" sz="1600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FAFDD8BE-30E7-A540-8FC9-8172C68E6C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5007" y="1985888"/>
            <a:ext cx="3619500" cy="447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41196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5" y="836712"/>
            <a:ext cx="10666783" cy="122413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r>
              <a:rPr lang="ru-RU" dirty="0"/>
              <a:t>Борьба с переобучением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53CB96DB-3C4A-D340-A750-7472C58ED717}"/>
              </a:ext>
            </a:extLst>
          </p:cNvPr>
          <p:cNvSpPr>
            <a:spLocks/>
          </p:cNvSpPr>
          <p:nvPr/>
        </p:nvSpPr>
        <p:spPr bwMode="auto">
          <a:xfrm>
            <a:off x="767408" y="2492896"/>
            <a:ext cx="10793228" cy="345638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ru-RU" sz="1600" dirty="0"/>
          </a:p>
          <a:p>
            <a:r>
              <a:rPr lang="ru-RU" sz="1600" dirty="0" err="1"/>
              <a:t>валидация</a:t>
            </a:r>
            <a:r>
              <a:rPr lang="ru-RU" sz="1600" dirty="0"/>
              <a:t> модели на отложенной выборке</a:t>
            </a:r>
          </a:p>
          <a:p>
            <a:endParaRPr lang="ru-RU" sz="1600" dirty="0"/>
          </a:p>
          <a:p>
            <a:r>
              <a:rPr lang="ru-RU" sz="1600" dirty="0"/>
              <a:t>кросс-</a:t>
            </a:r>
            <a:r>
              <a:rPr lang="ru-RU" sz="1600" dirty="0" err="1"/>
              <a:t>валидация</a:t>
            </a:r>
            <a:endParaRPr lang="ru-RU" sz="1600" dirty="0"/>
          </a:p>
          <a:p>
            <a:endParaRPr lang="ru-RU" sz="1600" dirty="0"/>
          </a:p>
          <a:p>
            <a:r>
              <a:rPr lang="ru-RU" sz="1600" dirty="0"/>
              <a:t>регуляризация</a:t>
            </a:r>
          </a:p>
          <a:p>
            <a:pPr marL="0" indent="0">
              <a:buNone/>
            </a:pPr>
            <a:endParaRPr lang="en" sz="1600" dirty="0"/>
          </a:p>
          <a:p>
            <a:pPr marL="0" indent="0">
              <a:buNone/>
            </a:pPr>
            <a:endParaRPr lang="en" sz="1600" dirty="0"/>
          </a:p>
        </p:txBody>
      </p:sp>
    </p:spTree>
    <p:extLst>
      <p:ext uri="{BB962C8B-B14F-4D97-AF65-F5344CB8AC3E}">
        <p14:creationId xmlns:p14="http://schemas.microsoft.com/office/powerpoint/2010/main" val="134304384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5" y="836712"/>
            <a:ext cx="10666783" cy="122413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r>
              <a:rPr lang="ru-RU" dirty="0"/>
              <a:t>Регуляризация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53CB96DB-3C4A-D340-A750-7472C58ED717}"/>
              </a:ext>
            </a:extLst>
          </p:cNvPr>
          <p:cNvSpPr>
            <a:spLocks/>
          </p:cNvSpPr>
          <p:nvPr/>
        </p:nvSpPr>
        <p:spPr bwMode="auto">
          <a:xfrm>
            <a:off x="767408" y="2492896"/>
            <a:ext cx="10793228" cy="345638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/>
              <a:t>Если посмотрим на веса переобученной модели, то они будут большими</a:t>
            </a:r>
          </a:p>
          <a:p>
            <a:pPr marL="0" indent="0">
              <a:buNone/>
            </a:pPr>
            <a:r>
              <a:rPr lang="ru-RU" sz="2000" dirty="0"/>
              <a:t>Если большие веса, то при небольших изменениях признаков, результат меняется сильно.</a:t>
            </a:r>
          </a:p>
          <a:p>
            <a:pPr marL="0" indent="0">
              <a:buNone/>
            </a:pPr>
            <a:endParaRPr lang="ru-RU" sz="2000" dirty="0"/>
          </a:p>
          <a:p>
            <a:pPr marL="0" indent="0">
              <a:buNone/>
            </a:pPr>
            <a:endParaRPr lang="ru-RU" sz="1600" dirty="0"/>
          </a:p>
          <a:p>
            <a:pPr marL="0" indent="0">
              <a:buNone/>
            </a:pPr>
            <a:endParaRPr lang="en" sz="1600" dirty="0"/>
          </a:p>
          <a:p>
            <a:pPr marL="0" indent="0">
              <a:buNone/>
            </a:pPr>
            <a:endParaRPr lang="en" sz="1600" dirty="0"/>
          </a:p>
        </p:txBody>
      </p:sp>
    </p:spTree>
    <p:extLst>
      <p:ext uri="{BB962C8B-B14F-4D97-AF65-F5344CB8AC3E}">
        <p14:creationId xmlns:p14="http://schemas.microsoft.com/office/powerpoint/2010/main" val="376678612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5" y="836712"/>
            <a:ext cx="10666783" cy="122413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r>
              <a:rPr lang="ru-RU" dirty="0"/>
              <a:t>Регуляризация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Placeholder 3">
                <a:extLst>
                  <a:ext uri="{FF2B5EF4-FFF2-40B4-BE49-F238E27FC236}">
                    <a16:creationId xmlns:a16="http://schemas.microsoft.com/office/drawing/2014/main" id="{53CB96DB-3C4A-D340-A750-7472C58ED7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7408" y="2492896"/>
                <a:ext cx="10793228" cy="3456384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000" dirty="0"/>
                  <a:t>L2-</a:t>
                </a:r>
                <a:r>
                  <a:rPr lang="ru-RU" sz="2000" dirty="0"/>
                  <a:t>регуляризация (</a:t>
                </a:r>
                <a:r>
                  <a:rPr lang="en-US" sz="2000" dirty="0"/>
                  <a:t>Ridge</a:t>
                </a:r>
                <a:r>
                  <a:rPr lang="ru-RU" sz="2000" dirty="0"/>
                  <a:t>)</a:t>
                </a:r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- </a:t>
                </a:r>
                <a:r>
                  <a:rPr lang="ru-RU" sz="2000" dirty="0"/>
                  <a:t>функционал</a:t>
                </a:r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ru-RU" sz="2000" b="0" i="1" smtClean="0"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ru-RU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ru-RU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ru-RU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ru-RU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</m:e>
                        <m:sub>
                          <m:r>
                            <a:rPr lang="ru-RU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ru-RU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ru-RU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func>
                        <m:funcPr>
                          <m:ctrlPr>
                            <a:rPr lang="e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" sz="20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lim>
                          </m:limLow>
                        </m:fName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ru-RU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ru-RU" sz="2000" i="1"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ru-RU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ru-RU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ctrlPr>
                            <a:rPr lang="ru-RU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sup>
                        <m:e>
                          <m:sSubSup>
                            <m:sSubSupPr>
                              <m:ctrlPr>
                                <a:rPr lang="ru-RU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  <m:r>
                        <a:rPr lang="ru-RU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func>
                        <m:funcPr>
                          <m:ctrlPr>
                            <a:rPr lang="e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" sz="20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lim>
                          </m:limLow>
                        </m:fName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ru-RU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2000" dirty="0"/>
                  <a:t> – </a:t>
                </a:r>
                <a:r>
                  <a:rPr lang="ru-RU" sz="2000" dirty="0"/>
                  <a:t>коэффициент регуляризации</a:t>
                </a:r>
              </a:p>
              <a:p>
                <a:pPr marL="0" indent="0">
                  <a:buNone/>
                </a:pPr>
                <a:endParaRPr lang="ru-RU" sz="1600" dirty="0"/>
              </a:p>
              <a:p>
                <a:pPr marL="0" indent="0">
                  <a:buNone/>
                </a:pPr>
                <a:endParaRPr lang="en" sz="1600" dirty="0"/>
              </a:p>
              <a:p>
                <a:pPr marL="0" indent="0">
                  <a:buNone/>
                </a:pPr>
                <a:endParaRPr lang="en" sz="1600" dirty="0"/>
              </a:p>
            </p:txBody>
          </p:sp>
        </mc:Choice>
        <mc:Fallback xmlns="">
          <p:sp>
            <p:nvSpPr>
              <p:cNvPr id="6" name="Text Placeholder 3">
                <a:extLst>
                  <a:ext uri="{FF2B5EF4-FFF2-40B4-BE49-F238E27FC236}">
                    <a16:creationId xmlns:a16="http://schemas.microsoft.com/office/drawing/2014/main" id="{53CB96DB-3C4A-D340-A750-7472C58ED7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67408" y="2492896"/>
                <a:ext cx="10793228" cy="3456384"/>
              </a:xfrm>
              <a:prstGeom prst="rect">
                <a:avLst/>
              </a:prstGeom>
              <a:blipFill>
                <a:blip r:embed="rId2"/>
                <a:stretch>
                  <a:fillRect l="-1410" t="-3297" b="-2051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6734265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5" y="836712"/>
            <a:ext cx="10666783" cy="122413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r>
              <a:rPr lang="ru-RU" dirty="0"/>
              <a:t>Регуляризация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Placeholder 3">
                <a:extLst>
                  <a:ext uri="{FF2B5EF4-FFF2-40B4-BE49-F238E27FC236}">
                    <a16:creationId xmlns:a16="http://schemas.microsoft.com/office/drawing/2014/main" id="{53CB96DB-3C4A-D340-A750-7472C58ED7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7408" y="2492896"/>
                <a:ext cx="10793228" cy="3456384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000" dirty="0"/>
                  <a:t>L1-</a:t>
                </a:r>
                <a:r>
                  <a:rPr lang="ru-RU" sz="2000" dirty="0"/>
                  <a:t>регуляризация (</a:t>
                </a:r>
                <a:r>
                  <a:rPr lang="en-US" sz="2000" dirty="0"/>
                  <a:t>Lasso</a:t>
                </a:r>
                <a:r>
                  <a:rPr lang="ru-RU" sz="2000" dirty="0"/>
                  <a:t>)</a:t>
                </a:r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ru-RU" sz="2000" i="1"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ru-RU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ru-RU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ru-RU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ru-RU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p>
                      </m:sSubSup>
                      <m:r>
                        <a:rPr lang="ru-RU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func>
                        <m:funcPr>
                          <m:ctrlPr>
                            <a:rPr lang="e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" sz="20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lim>
                          </m:limLow>
                        </m:fName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ru-RU" sz="2000" i="1"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ru-RU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ru-RU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ctrlPr>
                            <a:rPr lang="ru-RU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ru-RU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ru-RU" sz="20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ru-RU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func>
                        <m:funcPr>
                          <m:ctrlPr>
                            <a:rPr lang="e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" sz="20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lim>
                          </m:limLow>
                        </m:fName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endParaRPr lang="ru-RU" sz="1600" dirty="0"/>
              </a:p>
              <a:p>
                <a:pPr marL="0" indent="0">
                  <a:buNone/>
                </a:pPr>
                <a:endParaRPr lang="en" sz="1600" dirty="0"/>
              </a:p>
              <a:p>
                <a:pPr marL="0" indent="0">
                  <a:buNone/>
                </a:pPr>
                <a:endParaRPr lang="en" sz="1600" dirty="0"/>
              </a:p>
            </p:txBody>
          </p:sp>
        </mc:Choice>
        <mc:Fallback xmlns="">
          <p:sp>
            <p:nvSpPr>
              <p:cNvPr id="6" name="Text Placeholder 3">
                <a:extLst>
                  <a:ext uri="{FF2B5EF4-FFF2-40B4-BE49-F238E27FC236}">
                    <a16:creationId xmlns:a16="http://schemas.microsoft.com/office/drawing/2014/main" id="{53CB96DB-3C4A-D340-A750-7472C58ED7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67408" y="2492896"/>
                <a:ext cx="10793228" cy="3456384"/>
              </a:xfrm>
              <a:prstGeom prst="rect">
                <a:avLst/>
              </a:prstGeom>
              <a:blipFill>
                <a:blip r:embed="rId2"/>
                <a:stretch>
                  <a:fillRect l="-1410" t="-329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36718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ABE96DA-D6EB-094E-B29B-9DCB0296D68F}"/>
              </a:ext>
            </a:extLst>
          </p:cNvPr>
          <p:cNvSpPr>
            <a:spLocks/>
          </p:cNvSpPr>
          <p:nvPr/>
        </p:nvSpPr>
        <p:spPr bwMode="auto">
          <a:xfrm>
            <a:off x="712971" y="2708920"/>
            <a:ext cx="10793228" cy="381642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ru-RU" sz="2000" dirty="0"/>
          </a:p>
        </p:txBody>
      </p:sp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338064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>
              <a:defRPr/>
            </a:pPr>
            <a:r>
              <a:rPr lang="ru-RU" sz="5400" dirty="0"/>
              <a:t>Основные понятия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</p:spTree>
    <p:extLst>
      <p:ext uri="{BB962C8B-B14F-4D97-AF65-F5344CB8AC3E}">
        <p14:creationId xmlns:p14="http://schemas.microsoft.com/office/powerpoint/2010/main" val="388601262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5" y="836712"/>
            <a:ext cx="10666783" cy="122413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r>
              <a:rPr lang="ru-RU" dirty="0"/>
              <a:t>Регуляризация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53CB96DB-3C4A-D340-A750-7472C58ED717}"/>
              </a:ext>
            </a:extLst>
          </p:cNvPr>
          <p:cNvSpPr>
            <a:spLocks/>
          </p:cNvSpPr>
          <p:nvPr/>
        </p:nvSpPr>
        <p:spPr bwMode="auto">
          <a:xfrm>
            <a:off x="767408" y="2492896"/>
            <a:ext cx="10793228" cy="345638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L</a:t>
            </a:r>
            <a:r>
              <a:rPr lang="ru-RU" sz="2000" dirty="0"/>
              <a:t>1 регуляризация обнуляет веса, это можно использовать для прореживания модели.</a:t>
            </a:r>
          </a:p>
          <a:p>
            <a:pPr marL="0" indent="0">
              <a:buNone/>
            </a:pPr>
            <a:r>
              <a:rPr lang="ru-RU" sz="2000" dirty="0"/>
              <a:t>Для чего это нужно:</a:t>
            </a:r>
          </a:p>
          <a:p>
            <a:r>
              <a:rPr lang="ru-RU" sz="2000" dirty="0"/>
              <a:t>ускорение модели</a:t>
            </a:r>
          </a:p>
          <a:p>
            <a:r>
              <a:rPr lang="ru-RU" sz="2000" dirty="0"/>
              <a:t>мы знаем что есть лишние признаки(линейно зависимые, шумные)</a:t>
            </a:r>
          </a:p>
          <a:p>
            <a:r>
              <a:rPr lang="ru-RU" sz="2000" dirty="0"/>
              <a:t>данных меньше чем признаков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ru-RU" sz="2000" dirty="0"/>
          </a:p>
          <a:p>
            <a:pPr marL="0" indent="0">
              <a:buNone/>
            </a:pPr>
            <a:endParaRPr lang="en" sz="2000" dirty="0"/>
          </a:p>
          <a:p>
            <a:pPr marL="0" indent="0">
              <a:buNone/>
            </a:pPr>
            <a:endParaRPr lang="en" sz="2000" dirty="0"/>
          </a:p>
        </p:txBody>
      </p:sp>
    </p:spTree>
    <p:extLst>
      <p:ext uri="{BB962C8B-B14F-4D97-AF65-F5344CB8AC3E}">
        <p14:creationId xmlns:p14="http://schemas.microsoft.com/office/powerpoint/2010/main" val="64796391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5" y="836712"/>
            <a:ext cx="10666783" cy="122413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r>
              <a:rPr lang="ru-RU" dirty="0"/>
              <a:t>Регуляризация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53CB96DB-3C4A-D340-A750-7472C58ED717}"/>
              </a:ext>
            </a:extLst>
          </p:cNvPr>
          <p:cNvSpPr>
            <a:spLocks/>
          </p:cNvSpPr>
          <p:nvPr/>
        </p:nvSpPr>
        <p:spPr bwMode="auto">
          <a:xfrm>
            <a:off x="767408" y="2492896"/>
            <a:ext cx="10793228" cy="345638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ru-RU" sz="1600" dirty="0"/>
          </a:p>
          <a:p>
            <a:pPr marL="0" indent="0">
              <a:buNone/>
            </a:pPr>
            <a:endParaRPr lang="en" sz="1600" dirty="0"/>
          </a:p>
          <a:p>
            <a:pPr marL="0" indent="0">
              <a:buNone/>
            </a:pPr>
            <a:endParaRPr lang="en" sz="1600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65F6D736-25E7-ED4B-83CA-2ECD61CBD1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7768" y="2276872"/>
            <a:ext cx="6840760" cy="435321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C512001E-DE4A-3243-908C-C2E9567A3D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6192" y="2479205"/>
                <a:ext cx="10793228" cy="3456384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000" dirty="0"/>
                  <a:t>L1-</a:t>
                </a:r>
                <a:r>
                  <a:rPr lang="ru-RU" sz="2000" dirty="0"/>
                  <a:t>регуляризация (</a:t>
                </a:r>
                <a:r>
                  <a:rPr lang="en-US" sz="2000" dirty="0"/>
                  <a:t>Lasso</a:t>
                </a:r>
                <a:r>
                  <a:rPr lang="ru-RU" sz="2000" dirty="0"/>
                  <a:t>)</a:t>
                </a:r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ru-RU" sz="2000" i="1"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ru-RU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ru-RU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ru-RU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ru-RU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p>
                      </m:sSubSup>
                      <m:r>
                        <a:rPr lang="ru-RU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func>
                        <m:funcPr>
                          <m:ctrlPr>
                            <a:rPr lang="e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" sz="20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lim>
                          </m:limLow>
                        </m:fName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endParaRPr lang="ru-RU" sz="16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" sz="16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d>
                                <m:d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d>
                              <m:r>
                                <a:rPr lang="ru-RU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  <m:func>
                                <m:funcPr>
                                  <m:ctrlPr>
                                    <a:rPr lang="en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limLow>
                                    <m:limLowPr>
                                      <m:ctrlPr>
                                        <a:rPr lang="en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" sz="160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min</m:t>
                                      </m:r>
                                    </m:e>
                                    <m:lim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𝑤</m:t>
                                      </m:r>
                                    </m:lim>
                                  </m:limLow>
                                </m:fName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func>
                            </m:e>
                            <m:e>
                              <m:sSubSup>
                                <m:sSubSupPr>
                                  <m:ctrlPr>
                                    <a:rPr lang="ru-RU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ru-RU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</m:d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</m:sup>
                              </m:sSubSup>
                              <m:r>
                                <a:rPr lang="ru-RU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≤С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" sz="1600" dirty="0"/>
              </a:p>
              <a:p>
                <a:pPr marL="0" indent="0">
                  <a:buNone/>
                </a:pPr>
                <a:endParaRPr lang="en" sz="16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C512001E-DE4A-3243-908C-C2E9567A3D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76192" y="2479205"/>
                <a:ext cx="10793228" cy="3456384"/>
              </a:xfrm>
              <a:prstGeom prst="rect">
                <a:avLst/>
              </a:prstGeom>
              <a:blipFill>
                <a:blip r:embed="rId3"/>
                <a:stretch>
                  <a:fillRect l="-11268" t="-3663" b="-3040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4524811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ABE96DA-D6EB-094E-B29B-9DCB0296D68F}"/>
              </a:ext>
            </a:extLst>
          </p:cNvPr>
          <p:cNvSpPr>
            <a:spLocks/>
          </p:cNvSpPr>
          <p:nvPr/>
        </p:nvSpPr>
        <p:spPr bwMode="auto">
          <a:xfrm>
            <a:off x="712971" y="2636912"/>
            <a:ext cx="10793228" cy="4104456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ru-RU" sz="2000" i="1" dirty="0">
              <a:latin typeface="Cambria Math" panose="02040503050406030204" pitchFamily="18" charset="0"/>
            </a:endParaRPr>
          </a:p>
          <a:p>
            <a:pPr marL="0" indent="0">
              <a:buNone/>
            </a:pPr>
            <a:endParaRPr lang="ru-RU" sz="2000" b="0" i="1" dirty="0">
              <a:latin typeface="Cambria Math" panose="02040503050406030204" pitchFamily="18" charset="0"/>
            </a:endParaRPr>
          </a:p>
          <a:p>
            <a:pPr marL="0" indent="0">
              <a:buNone/>
            </a:pPr>
            <a:endParaRPr lang="en-US" sz="2000" i="1" dirty="0">
              <a:latin typeface="Cambria Math" panose="02040503050406030204" pitchFamily="18" charset="0"/>
            </a:endParaRPr>
          </a:p>
          <a:p>
            <a:pPr marL="0" indent="0">
              <a:buNone/>
            </a:pPr>
            <a:endParaRPr lang="en-US" sz="2000" i="1" dirty="0">
              <a:latin typeface="Cambria Math" panose="02040503050406030204" pitchFamily="18" charset="0"/>
            </a:endParaRPr>
          </a:p>
          <a:p>
            <a:pPr marL="0" indent="0">
              <a:buNone/>
            </a:pPr>
            <a:endParaRPr lang="ru-RU" sz="2000" i="1" dirty="0">
              <a:latin typeface="Cambria Math" panose="02040503050406030204" pitchFamily="18" charset="0"/>
            </a:endParaRPr>
          </a:p>
        </p:txBody>
      </p:sp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5" y="836712"/>
            <a:ext cx="10666783" cy="122413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r>
              <a:rPr lang="ru-RU" dirty="0"/>
              <a:t>Обучение линейной модели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9D067F47-AC66-3246-AA06-4CA806D6FF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415" y="2276872"/>
                <a:ext cx="10793228" cy="4464496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endParaRPr lang="en-US" sz="20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ru-RU" sz="20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9D067F47-AC66-3246-AA06-4CA806D6FF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9415" y="2276872"/>
                <a:ext cx="10793228" cy="4464496"/>
              </a:xfrm>
              <a:prstGeom prst="rect">
                <a:avLst/>
              </a:prstGeom>
              <a:blipFill>
                <a:blip r:embed="rId2"/>
                <a:stretch>
                  <a:fillRect l="-129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8041697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ABE96DA-D6EB-094E-B29B-9DCB0296D68F}"/>
              </a:ext>
            </a:extLst>
          </p:cNvPr>
          <p:cNvSpPr>
            <a:spLocks/>
          </p:cNvSpPr>
          <p:nvPr/>
        </p:nvSpPr>
        <p:spPr bwMode="auto">
          <a:xfrm>
            <a:off x="712971" y="2636912"/>
            <a:ext cx="10793228" cy="4104456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ru-RU" sz="2000" i="1" dirty="0">
              <a:latin typeface="Cambria Math" panose="02040503050406030204" pitchFamily="18" charset="0"/>
            </a:endParaRPr>
          </a:p>
          <a:p>
            <a:pPr marL="0" indent="0">
              <a:buNone/>
            </a:pPr>
            <a:endParaRPr lang="ru-RU" sz="2000" b="0" i="1" dirty="0">
              <a:latin typeface="Cambria Math" panose="02040503050406030204" pitchFamily="18" charset="0"/>
            </a:endParaRPr>
          </a:p>
          <a:p>
            <a:pPr marL="0" indent="0">
              <a:buNone/>
            </a:pPr>
            <a:endParaRPr lang="en-US" sz="2000" i="1" dirty="0">
              <a:latin typeface="Cambria Math" panose="02040503050406030204" pitchFamily="18" charset="0"/>
            </a:endParaRPr>
          </a:p>
          <a:p>
            <a:pPr marL="0" indent="0">
              <a:buNone/>
            </a:pPr>
            <a:endParaRPr lang="en-US" sz="2000" i="1" dirty="0">
              <a:latin typeface="Cambria Math" panose="02040503050406030204" pitchFamily="18" charset="0"/>
            </a:endParaRPr>
          </a:p>
          <a:p>
            <a:pPr marL="0" indent="0">
              <a:buNone/>
            </a:pPr>
            <a:endParaRPr lang="ru-RU" sz="2000" i="1" dirty="0">
              <a:latin typeface="Cambria Math" panose="02040503050406030204" pitchFamily="18" charset="0"/>
            </a:endParaRPr>
          </a:p>
        </p:txBody>
      </p:sp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5" y="836712"/>
            <a:ext cx="10666783" cy="122413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r>
              <a:rPr lang="ru-RU" dirty="0"/>
              <a:t>Обучение линейной модели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9D067F47-AC66-3246-AA06-4CA806D6FF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415" y="2276872"/>
                <a:ext cx="10793228" cy="4464496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endParaRPr lang="en-US" sz="20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  <m:e>
                          <m:sSup>
                            <m:sSup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000" dirty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m:rPr>
                                  <m:sty m:val="p"/>
                                </m:rPr>
                                <a:rPr lang="en-US" sz="2000" dirty="0">
                                  <a:latin typeface="Cambria Math" panose="02040503050406030204" pitchFamily="18" charset="0"/>
                                </a:rPr>
                                <m:t>w</m:t>
                              </m:r>
                              <m:r>
                                <a:rPr lang="en-US" sz="2000" dirty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0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 dirty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000" dirty="0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  <m: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limLow>
                            <m:limLowPr>
                              <m:ctrlPr>
                                <a:rPr lang="e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" sz="20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lim>
                          </m:limLow>
                        </m:e>
                      </m:nary>
                    </m:oMath>
                  </m:oMathPara>
                </a14:m>
                <a:endParaRPr lang="en-US" sz="20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20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ru-RU" sz="20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9D067F47-AC66-3246-AA06-4CA806D6FF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9415" y="2276872"/>
                <a:ext cx="10793228" cy="4464496"/>
              </a:xfrm>
              <a:prstGeom prst="rect">
                <a:avLst/>
              </a:prstGeom>
              <a:blipFill>
                <a:blip r:embed="rId2"/>
                <a:stretch>
                  <a:fillRect l="-6824" t="-1733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2196160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ABE96DA-D6EB-094E-B29B-9DCB0296D68F}"/>
              </a:ext>
            </a:extLst>
          </p:cNvPr>
          <p:cNvSpPr>
            <a:spLocks/>
          </p:cNvSpPr>
          <p:nvPr/>
        </p:nvSpPr>
        <p:spPr bwMode="auto">
          <a:xfrm>
            <a:off x="712971" y="2636912"/>
            <a:ext cx="10793228" cy="4104456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ru-RU" sz="2000" i="1" dirty="0">
              <a:latin typeface="Cambria Math" panose="02040503050406030204" pitchFamily="18" charset="0"/>
            </a:endParaRPr>
          </a:p>
          <a:p>
            <a:pPr marL="0" indent="0">
              <a:buNone/>
            </a:pPr>
            <a:endParaRPr lang="ru-RU" sz="2000" b="0" i="1" dirty="0">
              <a:latin typeface="Cambria Math" panose="02040503050406030204" pitchFamily="18" charset="0"/>
            </a:endParaRPr>
          </a:p>
          <a:p>
            <a:pPr marL="0" indent="0">
              <a:buNone/>
            </a:pPr>
            <a:endParaRPr lang="en-US" sz="2000" i="1" dirty="0">
              <a:latin typeface="Cambria Math" panose="02040503050406030204" pitchFamily="18" charset="0"/>
            </a:endParaRPr>
          </a:p>
          <a:p>
            <a:pPr marL="0" indent="0">
              <a:buNone/>
            </a:pPr>
            <a:endParaRPr lang="en-US" sz="2000" i="1" dirty="0">
              <a:latin typeface="Cambria Math" panose="02040503050406030204" pitchFamily="18" charset="0"/>
            </a:endParaRPr>
          </a:p>
          <a:p>
            <a:pPr marL="0" indent="0">
              <a:buNone/>
            </a:pPr>
            <a:endParaRPr lang="ru-RU" sz="2000" i="1" dirty="0">
              <a:latin typeface="Cambria Math" panose="02040503050406030204" pitchFamily="18" charset="0"/>
            </a:endParaRPr>
          </a:p>
        </p:txBody>
      </p:sp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5" y="836712"/>
            <a:ext cx="10666783" cy="122413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r>
              <a:rPr lang="ru-RU" dirty="0"/>
              <a:t>Обучение линейной модели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9D067F47-AC66-3246-AA06-4CA806D6FF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415" y="2276872"/>
                <a:ext cx="10793228" cy="4464496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endParaRPr lang="en-US" sz="20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  <m:e>
                          <m:sSup>
                            <m:sSup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000" dirty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m:rPr>
                                  <m:sty m:val="p"/>
                                </m:rPr>
                                <a:rPr lang="en-US" sz="2000" dirty="0">
                                  <a:latin typeface="Cambria Math" panose="02040503050406030204" pitchFamily="18" charset="0"/>
                                </a:rPr>
                                <m:t>w</m:t>
                              </m:r>
                              <m:r>
                                <a:rPr lang="en-US" sz="2000" dirty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0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 dirty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000" dirty="0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  <m: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limLow>
                            <m:limLowPr>
                              <m:ctrlPr>
                                <a:rPr lang="e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" sz="20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lim>
                          </m:limLow>
                        </m:e>
                      </m:nary>
                    </m:oMath>
                  </m:oMathPara>
                </a14:m>
                <a:endParaRPr lang="en-US" sz="20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20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𝑀𝑆𝐸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  <m:sSubSup>
                        <m:sSub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𝑋𝑤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limLow>
                        <m:limLowPr>
                          <m:ctrlPr>
                            <a:rPr lang="e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" sz="2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lim>
                      </m:limLow>
                    </m:oMath>
                  </m:oMathPara>
                </a14:m>
                <a:endParaRPr lang="en-US" sz="20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ru-RU" sz="20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9D067F47-AC66-3246-AA06-4CA806D6FF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9415" y="2276872"/>
                <a:ext cx="10793228" cy="4464496"/>
              </a:xfrm>
              <a:prstGeom prst="rect">
                <a:avLst/>
              </a:prstGeom>
              <a:blipFill>
                <a:blip r:embed="rId2"/>
                <a:stretch>
                  <a:fillRect l="-6824" t="-1733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640470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ABE96DA-D6EB-094E-B29B-9DCB0296D68F}"/>
              </a:ext>
            </a:extLst>
          </p:cNvPr>
          <p:cNvSpPr>
            <a:spLocks/>
          </p:cNvSpPr>
          <p:nvPr/>
        </p:nvSpPr>
        <p:spPr bwMode="auto">
          <a:xfrm>
            <a:off x="712971" y="2636912"/>
            <a:ext cx="10793228" cy="4104456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ru-RU" sz="2000" i="1" dirty="0">
              <a:latin typeface="Cambria Math" panose="02040503050406030204" pitchFamily="18" charset="0"/>
            </a:endParaRPr>
          </a:p>
          <a:p>
            <a:pPr marL="0" indent="0">
              <a:buNone/>
            </a:pPr>
            <a:endParaRPr lang="ru-RU" sz="2000" b="0" i="1" dirty="0">
              <a:latin typeface="Cambria Math" panose="02040503050406030204" pitchFamily="18" charset="0"/>
            </a:endParaRPr>
          </a:p>
          <a:p>
            <a:pPr marL="0" indent="0">
              <a:buNone/>
            </a:pPr>
            <a:endParaRPr lang="en-US" sz="2000" i="1" dirty="0">
              <a:latin typeface="Cambria Math" panose="02040503050406030204" pitchFamily="18" charset="0"/>
            </a:endParaRPr>
          </a:p>
          <a:p>
            <a:pPr marL="0" indent="0">
              <a:buNone/>
            </a:pPr>
            <a:endParaRPr lang="en-US" sz="2000" i="1" dirty="0">
              <a:latin typeface="Cambria Math" panose="02040503050406030204" pitchFamily="18" charset="0"/>
            </a:endParaRPr>
          </a:p>
          <a:p>
            <a:pPr marL="0" indent="0">
              <a:buNone/>
            </a:pPr>
            <a:endParaRPr lang="ru-RU" sz="2000" i="1" dirty="0">
              <a:latin typeface="Cambria Math" panose="02040503050406030204" pitchFamily="18" charset="0"/>
            </a:endParaRPr>
          </a:p>
        </p:txBody>
      </p:sp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5" y="836712"/>
            <a:ext cx="10666783" cy="122413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r>
              <a:rPr lang="ru-RU" dirty="0"/>
              <a:t>Обучение линейной модели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9D067F47-AC66-3246-AA06-4CA806D6FF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415" y="2276872"/>
                <a:ext cx="10793228" cy="4464496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endParaRPr lang="en-US" sz="20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  <m:e>
                          <m:sSup>
                            <m:sSup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000" dirty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m:rPr>
                                  <m:sty m:val="p"/>
                                </m:rPr>
                                <a:rPr lang="en-US" sz="2000" dirty="0">
                                  <a:latin typeface="Cambria Math" panose="02040503050406030204" pitchFamily="18" charset="0"/>
                                </a:rPr>
                                <m:t>w</m:t>
                              </m:r>
                              <m:r>
                                <a:rPr lang="en-US" sz="2000" dirty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0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 dirty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000" dirty="0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  <m: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limLow>
                            <m:limLowPr>
                              <m:ctrlPr>
                                <a:rPr lang="e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" sz="20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lim>
                          </m:limLow>
                        </m:e>
                      </m:nary>
                    </m:oMath>
                  </m:oMathPara>
                </a14:m>
                <a:endParaRPr lang="en-US" sz="20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20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𝑀𝑆𝐸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  <m:sSubSup>
                        <m:sSub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𝑋𝑤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limLow>
                        <m:limLowPr>
                          <m:ctrlPr>
                            <a:rPr lang="e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" sz="2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lim>
                      </m:limLow>
                    </m:oMath>
                  </m:oMathPara>
                </a14:m>
                <a:endParaRPr lang="en-US" sz="20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20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ru-RU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𝑀𝑆𝐸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0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20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ru-RU" sz="20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9D067F47-AC66-3246-AA06-4CA806D6FF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9415" y="2276872"/>
                <a:ext cx="10793228" cy="4464496"/>
              </a:xfrm>
              <a:prstGeom prst="rect">
                <a:avLst/>
              </a:prstGeom>
              <a:blipFill>
                <a:blip r:embed="rId2"/>
                <a:stretch>
                  <a:fillRect l="-6824" t="-1733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4692909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ABE96DA-D6EB-094E-B29B-9DCB0296D68F}"/>
              </a:ext>
            </a:extLst>
          </p:cNvPr>
          <p:cNvSpPr>
            <a:spLocks/>
          </p:cNvSpPr>
          <p:nvPr/>
        </p:nvSpPr>
        <p:spPr bwMode="auto">
          <a:xfrm>
            <a:off x="712971" y="2636912"/>
            <a:ext cx="10793228" cy="4104456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ru-RU" sz="2000" i="1" dirty="0">
              <a:latin typeface="Cambria Math" panose="02040503050406030204" pitchFamily="18" charset="0"/>
            </a:endParaRPr>
          </a:p>
          <a:p>
            <a:pPr marL="0" indent="0">
              <a:buNone/>
            </a:pPr>
            <a:endParaRPr lang="ru-RU" sz="2000" b="0" i="1" dirty="0">
              <a:latin typeface="Cambria Math" panose="02040503050406030204" pitchFamily="18" charset="0"/>
            </a:endParaRPr>
          </a:p>
          <a:p>
            <a:pPr marL="0" indent="0">
              <a:buNone/>
            </a:pPr>
            <a:endParaRPr lang="en-US" sz="2000" i="1" dirty="0">
              <a:latin typeface="Cambria Math" panose="02040503050406030204" pitchFamily="18" charset="0"/>
            </a:endParaRPr>
          </a:p>
          <a:p>
            <a:pPr marL="0" indent="0">
              <a:buNone/>
            </a:pPr>
            <a:endParaRPr lang="en-US" sz="2000" i="1" dirty="0">
              <a:latin typeface="Cambria Math" panose="02040503050406030204" pitchFamily="18" charset="0"/>
            </a:endParaRPr>
          </a:p>
          <a:p>
            <a:pPr marL="0" indent="0">
              <a:buNone/>
            </a:pPr>
            <a:endParaRPr lang="ru-RU" sz="2000" i="1" dirty="0">
              <a:latin typeface="Cambria Math" panose="02040503050406030204" pitchFamily="18" charset="0"/>
            </a:endParaRPr>
          </a:p>
        </p:txBody>
      </p:sp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5" y="836712"/>
            <a:ext cx="10666783" cy="122413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r>
              <a:rPr lang="ru-RU" dirty="0"/>
              <a:t>Обучение линейной модели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9D067F47-AC66-3246-AA06-4CA806D6FF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415" y="2276872"/>
                <a:ext cx="10793228" cy="4464496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endParaRPr lang="en-US" sz="20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  <m:e>
                          <m:sSup>
                            <m:sSup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000" dirty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m:rPr>
                                  <m:sty m:val="p"/>
                                </m:rPr>
                                <a:rPr lang="en-US" sz="2000" dirty="0">
                                  <a:latin typeface="Cambria Math" panose="02040503050406030204" pitchFamily="18" charset="0"/>
                                </a:rPr>
                                <m:t>w</m:t>
                              </m:r>
                              <m:r>
                                <a:rPr lang="en-US" sz="2000" dirty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0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 dirty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000" dirty="0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  <m: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limLow>
                            <m:limLowPr>
                              <m:ctrlPr>
                                <a:rPr lang="e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" sz="20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lim>
                          </m:limLow>
                        </m:e>
                      </m:nary>
                    </m:oMath>
                  </m:oMathPara>
                </a14:m>
                <a:endParaRPr lang="en-US" sz="20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20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𝑀𝑆𝐸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  <m:sSubSup>
                        <m:sSub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𝑋𝑤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limLow>
                        <m:limLowPr>
                          <m:ctrlPr>
                            <a:rPr lang="e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" sz="2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lim>
                      </m:limLow>
                    </m:oMath>
                  </m:oMathPara>
                </a14:m>
                <a:endParaRPr lang="en-US" sz="20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20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ru-RU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𝑀𝑆𝐸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0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20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2000" i="1" dirty="0">
                    <a:latin typeface="Cambria Math" panose="02040503050406030204" pitchFamily="18" charset="0"/>
                  </a:rPr>
                  <a:t>y</a:t>
                </a:r>
                <a:endParaRPr lang="ru-RU" sz="20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ru-RU" sz="20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9D067F47-AC66-3246-AA06-4CA806D6FF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9415" y="2276872"/>
                <a:ext cx="10793228" cy="4464496"/>
              </a:xfrm>
              <a:prstGeom prst="rect">
                <a:avLst/>
              </a:prstGeom>
              <a:blipFill>
                <a:blip r:embed="rId2"/>
                <a:stretch>
                  <a:fillRect l="-6824" t="-1733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02967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ABE96DA-D6EB-094E-B29B-9DCB0296D68F}"/>
              </a:ext>
            </a:extLst>
          </p:cNvPr>
          <p:cNvSpPr>
            <a:spLocks/>
          </p:cNvSpPr>
          <p:nvPr/>
        </p:nvSpPr>
        <p:spPr bwMode="auto">
          <a:xfrm>
            <a:off x="712971" y="2636912"/>
            <a:ext cx="10793228" cy="4104456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ru-RU" sz="2000" i="1" dirty="0">
              <a:latin typeface="Cambria Math" panose="02040503050406030204" pitchFamily="18" charset="0"/>
            </a:endParaRPr>
          </a:p>
          <a:p>
            <a:pPr marL="0" indent="0">
              <a:buNone/>
            </a:pPr>
            <a:endParaRPr lang="ru-RU" sz="2000" b="0" i="1" dirty="0">
              <a:latin typeface="Cambria Math" panose="02040503050406030204" pitchFamily="18" charset="0"/>
            </a:endParaRPr>
          </a:p>
          <a:p>
            <a:pPr marL="0" indent="0">
              <a:buNone/>
            </a:pPr>
            <a:endParaRPr lang="en-US" sz="2000" i="1" dirty="0">
              <a:latin typeface="Cambria Math" panose="02040503050406030204" pitchFamily="18" charset="0"/>
            </a:endParaRPr>
          </a:p>
          <a:p>
            <a:pPr marL="0" indent="0">
              <a:buNone/>
            </a:pPr>
            <a:endParaRPr lang="en-US" sz="2000" i="1" dirty="0">
              <a:latin typeface="Cambria Math" panose="02040503050406030204" pitchFamily="18" charset="0"/>
            </a:endParaRPr>
          </a:p>
          <a:p>
            <a:pPr marL="0" indent="0">
              <a:buNone/>
            </a:pPr>
            <a:endParaRPr lang="ru-RU" sz="2000" i="1" dirty="0">
              <a:latin typeface="Cambria Math" panose="02040503050406030204" pitchFamily="18" charset="0"/>
            </a:endParaRPr>
          </a:p>
        </p:txBody>
      </p:sp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5" y="836712"/>
            <a:ext cx="10666783" cy="122413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r>
              <a:rPr lang="ru-RU" dirty="0"/>
              <a:t>Обучение линейной модели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9D067F47-AC66-3246-AA06-4CA806D6FF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415" y="2276872"/>
                <a:ext cx="10793228" cy="4464496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endParaRPr lang="en-US" sz="20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  <m:e>
                          <m:sSup>
                            <m:sSup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000" dirty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m:rPr>
                                  <m:sty m:val="p"/>
                                </m:rPr>
                                <a:rPr lang="en-US" sz="2000" dirty="0">
                                  <a:latin typeface="Cambria Math" panose="02040503050406030204" pitchFamily="18" charset="0"/>
                                </a:rPr>
                                <m:t>w</m:t>
                              </m:r>
                              <m:r>
                                <a:rPr lang="en-US" sz="2000" dirty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0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 dirty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000" dirty="0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  <m: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limLow>
                            <m:limLowPr>
                              <m:ctrlPr>
                                <a:rPr lang="e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" sz="20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lim>
                          </m:limLow>
                        </m:e>
                      </m:nary>
                    </m:oMath>
                  </m:oMathPara>
                </a14:m>
                <a:endParaRPr lang="en-US" sz="20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20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𝑀𝑆𝐸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  <m:sSubSup>
                        <m:sSub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𝑋𝑤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limLow>
                        <m:limLowPr>
                          <m:ctrlPr>
                            <a:rPr lang="e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" sz="2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lim>
                      </m:limLow>
                    </m:oMath>
                  </m:oMathPara>
                </a14:m>
                <a:endParaRPr lang="en-US" sz="20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20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ru-RU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𝑀𝑆𝐸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0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20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2000" i="1" dirty="0">
                    <a:latin typeface="Cambria Math" panose="02040503050406030204" pitchFamily="18" charset="0"/>
                  </a:rPr>
                  <a:t>y</a:t>
                </a:r>
                <a:endParaRPr lang="ru-RU" sz="20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sz="2000" i="1" dirty="0">
                    <a:latin typeface="Cambria Math" panose="02040503050406030204" pitchFamily="18" charset="0"/>
                  </a:rPr>
                  <a:t>X -  </a:t>
                </a:r>
                <a:r>
                  <a:rPr lang="ru-RU" sz="2000" dirty="0"/>
                  <a:t>матрица полного ранга (нет линейно зависимых признаков)</a:t>
                </a:r>
                <a:r>
                  <a:rPr lang="ru-RU" sz="2000" i="1" dirty="0">
                    <a:latin typeface="Cambria Math" panose="02040503050406030204" pitchFamily="18" charset="0"/>
                  </a:rPr>
                  <a:t> </a:t>
                </a:r>
              </a:p>
              <a:p>
                <a:pPr marL="0" indent="0">
                  <a:buNone/>
                </a:pPr>
                <a:endParaRPr lang="ru-RU" sz="20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9D067F47-AC66-3246-AA06-4CA806D6FF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9415" y="2276872"/>
                <a:ext cx="10793228" cy="4464496"/>
              </a:xfrm>
              <a:prstGeom prst="rect">
                <a:avLst/>
              </a:prstGeom>
              <a:blipFill>
                <a:blip r:embed="rId2"/>
                <a:stretch>
                  <a:fillRect l="-6824" t="-1733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0357191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ABE96DA-D6EB-094E-B29B-9DCB0296D68F}"/>
              </a:ext>
            </a:extLst>
          </p:cNvPr>
          <p:cNvSpPr>
            <a:spLocks/>
          </p:cNvSpPr>
          <p:nvPr/>
        </p:nvSpPr>
        <p:spPr bwMode="auto">
          <a:xfrm>
            <a:off x="712971" y="2636912"/>
            <a:ext cx="10793228" cy="4104456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ru-RU" sz="2000" i="1" dirty="0">
              <a:latin typeface="Cambria Math" panose="02040503050406030204" pitchFamily="18" charset="0"/>
            </a:endParaRPr>
          </a:p>
          <a:p>
            <a:pPr marL="0" indent="0">
              <a:buNone/>
            </a:pPr>
            <a:endParaRPr lang="ru-RU" sz="2000" b="0" i="1" dirty="0">
              <a:latin typeface="Cambria Math" panose="02040503050406030204" pitchFamily="18" charset="0"/>
            </a:endParaRPr>
          </a:p>
          <a:p>
            <a:pPr marL="0" indent="0">
              <a:buNone/>
            </a:pPr>
            <a:endParaRPr lang="en-US" sz="2000" i="1" dirty="0">
              <a:latin typeface="Cambria Math" panose="02040503050406030204" pitchFamily="18" charset="0"/>
            </a:endParaRPr>
          </a:p>
          <a:p>
            <a:pPr marL="0" indent="0">
              <a:buNone/>
            </a:pPr>
            <a:endParaRPr lang="en-US" sz="2000" i="1" dirty="0">
              <a:latin typeface="Cambria Math" panose="02040503050406030204" pitchFamily="18" charset="0"/>
            </a:endParaRPr>
          </a:p>
          <a:p>
            <a:pPr marL="0" indent="0">
              <a:buNone/>
            </a:pPr>
            <a:endParaRPr lang="ru-RU" sz="2000" i="1" dirty="0">
              <a:latin typeface="Cambria Math" panose="02040503050406030204" pitchFamily="18" charset="0"/>
            </a:endParaRPr>
          </a:p>
        </p:txBody>
      </p:sp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5" y="836712"/>
            <a:ext cx="10666783" cy="122413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r>
              <a:rPr lang="ru-RU" dirty="0"/>
              <a:t>Градиентный спуск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9D067F47-AC66-3246-AA06-4CA806D6FF9C}"/>
              </a:ext>
            </a:extLst>
          </p:cNvPr>
          <p:cNvSpPr>
            <a:spLocks/>
          </p:cNvSpPr>
          <p:nvPr/>
        </p:nvSpPr>
        <p:spPr bwMode="auto">
          <a:xfrm>
            <a:off x="839415" y="2276872"/>
            <a:ext cx="10793228" cy="4464496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ru-RU" sz="2000" i="1" dirty="0">
              <a:latin typeface="Cambria Math" panose="02040503050406030204" pitchFamily="18" charset="0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3B6D99E3-7B21-5B4F-A13D-3C4F9AFB79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415" y="2273201"/>
            <a:ext cx="721360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42521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5" y="836712"/>
            <a:ext cx="10666783" cy="122413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r>
              <a:rPr lang="ru-RU" dirty="0"/>
              <a:t>Градиентный спуск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9D067F47-AC66-3246-AA06-4CA806D6FF9C}"/>
              </a:ext>
            </a:extLst>
          </p:cNvPr>
          <p:cNvSpPr>
            <a:spLocks/>
          </p:cNvSpPr>
          <p:nvPr/>
        </p:nvSpPr>
        <p:spPr bwMode="auto">
          <a:xfrm>
            <a:off x="839415" y="2276872"/>
            <a:ext cx="10793228" cy="4464496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ru-RU" sz="2000" i="1" dirty="0"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Placeholder 3">
                <a:extLst>
                  <a:ext uri="{FF2B5EF4-FFF2-40B4-BE49-F238E27FC236}">
                    <a16:creationId xmlns:a16="http://schemas.microsoft.com/office/drawing/2014/main" id="{FF1854F7-FCFC-2C4E-A894-7CF23A4B34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7408" y="2492896"/>
                <a:ext cx="10793228" cy="3456384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ru-RU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(0)</m:t>
                        </m:r>
                      </m:sup>
                    </m:sSup>
                  </m:oMath>
                </a14:m>
                <a:r>
                  <a:rPr lang="en-US" sz="2000" dirty="0"/>
                  <a:t> - </a:t>
                </a:r>
                <a:r>
                  <a:rPr lang="ru-RU" sz="2000" dirty="0"/>
                  <a:t>начальное приближение весов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ru-RU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ru-RU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</m:d>
                  </m:oMath>
                </a14:m>
                <a:r>
                  <a:rPr lang="en-US" sz="2000" i="1" dirty="0">
                    <a:latin typeface="Cambria Math" panose="02040503050406030204" pitchFamily="18" charset="0"/>
                  </a:rPr>
                  <a:t> </a:t>
                </a:r>
                <a:r>
                  <a:rPr lang="ru-RU" sz="2000" i="1" dirty="0">
                    <a:latin typeface="Cambria Math" panose="02040503050406030204" pitchFamily="18" charset="0"/>
                  </a:rPr>
                  <a:t> - </a:t>
                </a:r>
                <a:r>
                  <a:rPr lang="ru-RU" sz="2000" dirty="0"/>
                  <a:t>градиент</a:t>
                </a:r>
              </a:p>
              <a:p>
                <a:pPr marL="0" indent="0">
                  <a:buNone/>
                </a:pPr>
                <a:r>
                  <a:rPr lang="ru-RU" sz="2000" dirty="0">
                    <a:ea typeface="Cambria Math" panose="02040503050406030204" pitchFamily="18" charset="0"/>
                  </a:rPr>
                  <a:t>-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ru-RU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ru-RU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</m:d>
                  </m:oMath>
                </a14:m>
                <a:r>
                  <a:rPr lang="en-US" sz="2000" i="1" dirty="0">
                    <a:latin typeface="Cambria Math" panose="02040503050406030204" pitchFamily="18" charset="0"/>
                  </a:rPr>
                  <a:t> </a:t>
                </a:r>
                <a:r>
                  <a:rPr lang="ru-RU" sz="2000" i="1" dirty="0">
                    <a:latin typeface="Cambria Math" panose="02040503050406030204" pitchFamily="18" charset="0"/>
                  </a:rPr>
                  <a:t> - </a:t>
                </a:r>
                <a:r>
                  <a:rPr lang="ru-RU" sz="2000" dirty="0"/>
                  <a:t>антиградиент</a:t>
                </a:r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ru-RU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ru-RU" sz="2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b>
                        <m:sSubPr>
                          <m:ctrlPr>
                            <a:rPr lang="ru-RU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ru-RU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ru-RU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ru-RU" sz="20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sz="2000" dirty="0"/>
                  <a:t> – </a:t>
                </a:r>
                <a:r>
                  <a:rPr lang="ru-RU" sz="2000" dirty="0"/>
                  <a:t>длина шага</a:t>
                </a:r>
              </a:p>
              <a:p>
                <a:pPr marL="0" indent="0">
                  <a:buNone/>
                </a:pPr>
                <a:endParaRPr lang="en" sz="2000" dirty="0"/>
              </a:p>
              <a:p>
                <a:pPr marL="0" indent="0">
                  <a:buNone/>
                </a:pPr>
                <a:endParaRPr lang="en" sz="2000" dirty="0"/>
              </a:p>
            </p:txBody>
          </p:sp>
        </mc:Choice>
        <mc:Fallback xmlns="">
          <p:sp>
            <p:nvSpPr>
              <p:cNvPr id="6" name="Text Placeholder 3">
                <a:extLst>
                  <a:ext uri="{FF2B5EF4-FFF2-40B4-BE49-F238E27FC236}">
                    <a16:creationId xmlns:a16="http://schemas.microsoft.com/office/drawing/2014/main" id="{FF1854F7-FCFC-2C4E-A894-7CF23A4B34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67408" y="2492896"/>
                <a:ext cx="10793228" cy="3456384"/>
              </a:xfrm>
              <a:prstGeom prst="rect">
                <a:avLst/>
              </a:prstGeom>
              <a:blipFill>
                <a:blip r:embed="rId2"/>
                <a:stretch>
                  <a:fillRect l="-1410" t="-293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007283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ABE96DA-D6EB-094E-B29B-9DCB0296D68F}"/>
              </a:ext>
            </a:extLst>
          </p:cNvPr>
          <p:cNvSpPr>
            <a:spLocks/>
          </p:cNvSpPr>
          <p:nvPr/>
        </p:nvSpPr>
        <p:spPr bwMode="auto">
          <a:xfrm>
            <a:off x="712971" y="2708920"/>
            <a:ext cx="10793228" cy="381642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/>
              <a:t>Объект – это предмет изучения, то для чего мы делаем предсказание.</a:t>
            </a:r>
          </a:p>
        </p:txBody>
      </p:sp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338064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>
              <a:defRPr/>
            </a:pPr>
            <a:r>
              <a:rPr lang="ru-RU" sz="5400" dirty="0"/>
              <a:t>Основные понятия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</p:spTree>
    <p:extLst>
      <p:ext uri="{BB962C8B-B14F-4D97-AF65-F5344CB8AC3E}">
        <p14:creationId xmlns:p14="http://schemas.microsoft.com/office/powerpoint/2010/main" val="78851024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5" y="836712"/>
            <a:ext cx="10666783" cy="122413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r>
              <a:rPr lang="ru-RU" dirty="0"/>
              <a:t>Градиентный спуск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9D067F47-AC66-3246-AA06-4CA806D6FF9C}"/>
              </a:ext>
            </a:extLst>
          </p:cNvPr>
          <p:cNvSpPr>
            <a:spLocks/>
          </p:cNvSpPr>
          <p:nvPr/>
        </p:nvSpPr>
        <p:spPr bwMode="auto">
          <a:xfrm>
            <a:off x="839415" y="2276872"/>
            <a:ext cx="10793228" cy="4464496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ru-RU" sz="2000" i="1" dirty="0"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Placeholder 3">
                <a:extLst>
                  <a:ext uri="{FF2B5EF4-FFF2-40B4-BE49-F238E27FC236}">
                    <a16:creationId xmlns:a16="http://schemas.microsoft.com/office/drawing/2014/main" id="{FF1854F7-FCFC-2C4E-A894-7CF23A4B34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7408" y="2492896"/>
                <a:ext cx="10793228" cy="3456384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ru-RU" sz="2000" b="0" i="1" smtClean="0">
                          <a:latin typeface="Cambria Math" panose="02040503050406030204" pitchFamily="18" charset="0"/>
                        </a:rPr>
                        <m:t>Критерии остановки</m:t>
                      </m:r>
                    </m:oMath>
                  </m:oMathPara>
                </a14:m>
                <a:endParaRPr lang="ru-RU" sz="2000" b="0" dirty="0"/>
              </a:p>
              <a:p>
                <a:endParaRPr lang="ru-RU" sz="2000" dirty="0"/>
              </a:p>
              <a:p>
                <a:r>
                  <a:rPr lang="ru-RU" sz="2000" dirty="0"/>
                  <a:t>когда ошибка на тесте перестает уменьшаться</a:t>
                </a:r>
              </a:p>
              <a:p>
                <a:r>
                  <a:rPr lang="ru-RU" sz="2000" dirty="0"/>
                  <a:t>когда ошибка на обучающей выборке не поменялась</a:t>
                </a:r>
              </a:p>
              <a:p>
                <a:r>
                  <a:rPr lang="ru-RU" sz="2000" dirty="0"/>
                  <a:t>когда вектор весов не сильно меняется</a:t>
                </a:r>
              </a:p>
              <a:p>
                <a:endParaRPr lang="ru-RU" dirty="0"/>
              </a:p>
              <a:p>
                <a:pPr marL="0" indent="0">
                  <a:buNone/>
                </a:pPr>
                <a:endParaRPr lang="en" sz="2000" dirty="0"/>
              </a:p>
              <a:p>
                <a:pPr marL="0" indent="0">
                  <a:buNone/>
                </a:pPr>
                <a:endParaRPr lang="en" sz="2000" dirty="0"/>
              </a:p>
            </p:txBody>
          </p:sp>
        </mc:Choice>
        <mc:Fallback xmlns="">
          <p:sp>
            <p:nvSpPr>
              <p:cNvPr id="6" name="Text Placeholder 3">
                <a:extLst>
                  <a:ext uri="{FF2B5EF4-FFF2-40B4-BE49-F238E27FC236}">
                    <a16:creationId xmlns:a16="http://schemas.microsoft.com/office/drawing/2014/main" id="{FF1854F7-FCFC-2C4E-A894-7CF23A4B34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67408" y="2492896"/>
                <a:ext cx="10793228" cy="3456384"/>
              </a:xfrm>
              <a:prstGeom prst="rect">
                <a:avLst/>
              </a:prstGeom>
              <a:blipFill>
                <a:blip r:embed="rId2"/>
                <a:stretch>
                  <a:fillRect l="-1410" t="-183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685920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5" y="836712"/>
            <a:ext cx="10666783" cy="1656184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r>
              <a:rPr lang="ru-RU" dirty="0"/>
              <a:t>Оптимизации градиентного спуска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9D067F47-AC66-3246-AA06-4CA806D6FF9C}"/>
              </a:ext>
            </a:extLst>
          </p:cNvPr>
          <p:cNvSpPr>
            <a:spLocks/>
          </p:cNvSpPr>
          <p:nvPr/>
        </p:nvSpPr>
        <p:spPr bwMode="auto">
          <a:xfrm>
            <a:off x="839415" y="2276872"/>
            <a:ext cx="10793228" cy="4464496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ru-RU" sz="2000" i="1" dirty="0"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 Placeholder 3">
                <a:extLst>
                  <a:ext uri="{FF2B5EF4-FFF2-40B4-BE49-F238E27FC236}">
                    <a16:creationId xmlns:a16="http://schemas.microsoft.com/office/drawing/2014/main" id="{A49F15BA-63AE-6A43-9CD6-68279C9FB9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7408" y="2708920"/>
                <a:ext cx="10793228" cy="3456384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i="1" smtClean="0">
                          <a:latin typeface="Cambria Math" panose="02040503050406030204" pitchFamily="18" charset="0"/>
                        </a:rPr>
                        <m:t>Q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  <m:e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000" dirty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m:rPr>
                                  <m:sty m:val="p"/>
                                </m:rPr>
                                <a:rPr lang="en-US" sz="2000" dirty="0">
                                  <a:latin typeface="Cambria Math" panose="02040503050406030204" pitchFamily="18" charset="0"/>
                                </a:rPr>
                                <m:t>w</m:t>
                              </m:r>
                              <m:r>
                                <a:rPr lang="en-US" sz="2000" dirty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0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 dirty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000" dirty="0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  <m: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ru-RU" sz="20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i="1">
                          <a:latin typeface="Cambria Math" panose="02040503050406030204" pitchFamily="18" charset="0"/>
                        </a:rPr>
                        <m:t>Q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  <m:e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p>
                          </m:s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ru-RU" sz="20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ru-RU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m:rPr>
                        <m:sty m:val="p"/>
                      </m:rPr>
                      <a:rPr lang="en-US" sz="2000" i="1">
                        <a:latin typeface="Cambria Math" panose="02040503050406030204" pitchFamily="18" charset="0"/>
                      </a:rPr>
                      <m:t>Q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𝑙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  <m:e>
                        <m:sSub>
                          <m:sSubPr>
                            <m:ctrlPr>
                              <a:rPr lang="ru-RU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ru-RU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∇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</m:sub>
                        </m:sSub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000" i="1" dirty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000" i="1" dirty="0"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en-US" sz="2000" i="1" dirty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sz="2000" i="1" dirty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</m:s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nary>
                  </m:oMath>
                </a14:m>
                <a:r>
                  <a:rPr lang="en-US" sz="2000" dirty="0"/>
                  <a:t>- </a:t>
                </a:r>
                <a:r>
                  <a:rPr lang="ru-RU" sz="2000" dirty="0"/>
                  <a:t>полный градиент</a:t>
                </a:r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endParaRPr lang="en" sz="2000" dirty="0"/>
              </a:p>
              <a:p>
                <a:pPr marL="0" indent="0">
                  <a:buNone/>
                </a:pPr>
                <a:endParaRPr lang="en" sz="2000" dirty="0"/>
              </a:p>
            </p:txBody>
          </p:sp>
        </mc:Choice>
        <mc:Fallback xmlns="">
          <p:sp>
            <p:nvSpPr>
              <p:cNvPr id="7" name="Text Placeholder 3">
                <a:extLst>
                  <a:ext uri="{FF2B5EF4-FFF2-40B4-BE49-F238E27FC236}">
                    <a16:creationId xmlns:a16="http://schemas.microsoft.com/office/drawing/2014/main" id="{A49F15BA-63AE-6A43-9CD6-68279C9FB9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67408" y="2708920"/>
                <a:ext cx="10793228" cy="3456384"/>
              </a:xfrm>
              <a:prstGeom prst="rect">
                <a:avLst/>
              </a:prstGeom>
              <a:blipFill>
                <a:blip r:embed="rId2"/>
                <a:stretch>
                  <a:fillRect l="-1058" t="-3040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458962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5" y="836712"/>
            <a:ext cx="10666783" cy="1656184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r>
              <a:rPr lang="ru-RU" dirty="0"/>
              <a:t>Оптимизации градиентного спуска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9D067F47-AC66-3246-AA06-4CA806D6FF9C}"/>
              </a:ext>
            </a:extLst>
          </p:cNvPr>
          <p:cNvSpPr>
            <a:spLocks/>
          </p:cNvSpPr>
          <p:nvPr/>
        </p:nvSpPr>
        <p:spPr bwMode="auto">
          <a:xfrm>
            <a:off x="839415" y="2276872"/>
            <a:ext cx="10793228" cy="4464496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ru-RU" sz="2000" i="1" dirty="0"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 Placeholder 3">
                <a:extLst>
                  <a:ext uri="{FF2B5EF4-FFF2-40B4-BE49-F238E27FC236}">
                    <a16:creationId xmlns:a16="http://schemas.microsoft.com/office/drawing/2014/main" id="{A49F15BA-63AE-6A43-9CD6-68279C9FB9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7408" y="2708920"/>
                <a:ext cx="10793228" cy="3456384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000" i="1" dirty="0">
                    <a:latin typeface="Cambria Math" panose="02040503050406030204" pitchFamily="18" charset="0"/>
                  </a:rPr>
                  <a:t> </a:t>
                </a:r>
                <a:r>
                  <a:rPr lang="ru-RU" sz="2000" dirty="0"/>
                  <a:t>Стохастический градиентный спуск</a:t>
                </a:r>
                <a:r>
                  <a:rPr lang="en-US" sz="2000" dirty="0"/>
                  <a:t> (</a:t>
                </a:r>
                <a:r>
                  <a:rPr lang="en" sz="2000" dirty="0"/>
                  <a:t>Stochastic gradient descent, SGD</a:t>
                </a:r>
                <a:r>
                  <a:rPr lang="en-US" sz="2000" dirty="0"/>
                  <a:t>)</a:t>
                </a:r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ru-RU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ru-RU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</m:d>
                  </m:oMath>
                </a14:m>
                <a:r>
                  <a:rPr lang="en-US" sz="2000" i="1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sz="2000" i="1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ru-RU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ru-RU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∇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ru-RU" sz="20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ru-RU" sz="20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ru-RU" sz="2000" i="1">
                              <a:latin typeface="Cambria Math" panose="02040503050406030204" pitchFamily="18" charset="0"/>
                            </a:rPr>
                            <m:t>−1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sz="2000" i="1">
                          <a:latin typeface="Cambria Math" panose="02040503050406030204" pitchFamily="18" charset="0"/>
                        </a:rPr>
                        <m:t>− 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b>
                        <m:sSubPr>
                          <m:ctrlPr>
                            <a:rPr lang="ru-RU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ru-RU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sub>
                      </m:sSub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ru-RU" sz="2000" i="1">
                              <a:latin typeface="Cambria Math" panose="02040503050406030204" pitchFamily="18" charset="0"/>
                            </a:rPr>
                            <m:t>−1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" sz="2000" dirty="0"/>
              </a:p>
              <a:p>
                <a:pPr marL="0" indent="0">
                  <a:buNone/>
                </a:pPr>
                <a:endParaRPr lang="en" sz="2000" dirty="0"/>
              </a:p>
            </p:txBody>
          </p:sp>
        </mc:Choice>
        <mc:Fallback xmlns="">
          <p:sp>
            <p:nvSpPr>
              <p:cNvPr id="7" name="Text Placeholder 3">
                <a:extLst>
                  <a:ext uri="{FF2B5EF4-FFF2-40B4-BE49-F238E27FC236}">
                    <a16:creationId xmlns:a16="http://schemas.microsoft.com/office/drawing/2014/main" id="{A49F15BA-63AE-6A43-9CD6-68279C9FB9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67408" y="2708920"/>
                <a:ext cx="10793228" cy="3456384"/>
              </a:xfrm>
              <a:prstGeom prst="rect">
                <a:avLst/>
              </a:prstGeom>
              <a:blipFill>
                <a:blip r:embed="rId2"/>
                <a:stretch>
                  <a:fillRect l="-940" t="-329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5239430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5" y="836712"/>
            <a:ext cx="10666783" cy="1656184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r>
              <a:rPr lang="ru-RU" dirty="0"/>
              <a:t>Оптимизации градиентного спуска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9D067F47-AC66-3246-AA06-4CA806D6FF9C}"/>
              </a:ext>
            </a:extLst>
          </p:cNvPr>
          <p:cNvSpPr>
            <a:spLocks/>
          </p:cNvSpPr>
          <p:nvPr/>
        </p:nvSpPr>
        <p:spPr bwMode="auto">
          <a:xfrm>
            <a:off x="839415" y="2276872"/>
            <a:ext cx="10793228" cy="4464496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ru-RU" sz="2000" i="1" dirty="0"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 Placeholder 3">
                <a:extLst>
                  <a:ext uri="{FF2B5EF4-FFF2-40B4-BE49-F238E27FC236}">
                    <a16:creationId xmlns:a16="http://schemas.microsoft.com/office/drawing/2014/main" id="{A49F15BA-63AE-6A43-9CD6-68279C9FB9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7408" y="2708920"/>
                <a:ext cx="10793228" cy="3456384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" sz="2000" dirty="0"/>
                  <a:t>Mini-batch gradient descent</a:t>
                </a:r>
              </a:p>
              <a:p>
                <a:pPr marL="0" indent="0">
                  <a:buNone/>
                </a:pPr>
                <a:endParaRPr lang="en" sz="2000" dirty="0">
                  <a:hlinkClick r:id="rId2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ru-RU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ru-RU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</m:d>
                  </m:oMath>
                </a14:m>
                <a:r>
                  <a:rPr lang="en-US" sz="2000" i="1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f>
                      <m:fPr>
                        <m:ctrlPr>
                          <a:rPr lang="en-US" sz="20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ru-RU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ru-RU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∇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𝑤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lang="ru-RU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 </m:t>
                                    </m:r>
                                  </m:sub>
                                </m:sSub>
                              </m:sub>
                            </m:sSub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sz="20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sz="2000" i="1" dirty="0">
                    <a:latin typeface="Cambria Math" panose="02040503050406030204" pitchFamily="18" charset="0"/>
                  </a:rPr>
                  <a:t>n - </a:t>
                </a:r>
                <a:r>
                  <a:rPr lang="ru-RU" sz="2000" dirty="0"/>
                  <a:t>размер </a:t>
                </a:r>
                <a:r>
                  <a:rPr lang="ru-RU" sz="2000" dirty="0" err="1"/>
                  <a:t>батча</a:t>
                </a:r>
                <a:endParaRPr lang="en-US" sz="20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ru-RU" sz="20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ru-RU" sz="20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ru-RU" sz="2000" i="1">
                              <a:latin typeface="Cambria Math" panose="02040503050406030204" pitchFamily="18" charset="0"/>
                            </a:rPr>
                            <m:t>−1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sz="2000" i="1">
                          <a:latin typeface="Cambria Math" panose="02040503050406030204" pitchFamily="18" charset="0"/>
                        </a:rPr>
                        <m:t>− 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f>
                        <m:fPr>
                          <m:ctrlPr>
                            <a:rPr lang="en-US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ru-RU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ru-RU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∇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sub>
                              </m:sSub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ru-RU" sz="20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" sz="2000" dirty="0"/>
              </a:p>
              <a:p>
                <a:pPr marL="0" indent="0">
                  <a:buNone/>
                </a:pPr>
                <a:endParaRPr lang="en" sz="2000" dirty="0"/>
              </a:p>
            </p:txBody>
          </p:sp>
        </mc:Choice>
        <mc:Fallback xmlns="">
          <p:sp>
            <p:nvSpPr>
              <p:cNvPr id="7" name="Text Placeholder 3">
                <a:extLst>
                  <a:ext uri="{FF2B5EF4-FFF2-40B4-BE49-F238E27FC236}">
                    <a16:creationId xmlns:a16="http://schemas.microsoft.com/office/drawing/2014/main" id="{A49F15BA-63AE-6A43-9CD6-68279C9FB9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67408" y="2708920"/>
                <a:ext cx="10793228" cy="3456384"/>
              </a:xfrm>
              <a:prstGeom prst="rect">
                <a:avLst/>
              </a:prstGeom>
              <a:blipFill>
                <a:blip r:embed="rId3"/>
                <a:stretch>
                  <a:fillRect l="-1410" t="-3297" b="-2417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8292686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object 2"/>
          <p:cNvSpPr>
            <a:spLocks/>
          </p:cNvSpPr>
          <p:nvPr/>
        </p:nvSpPr>
        <p:spPr bwMode="auto">
          <a:xfrm>
            <a:off x="11784657" y="6409435"/>
            <a:ext cx="8953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defRPr/>
            </a:pPr>
            <a:r>
              <a:rPr sz="1200">
                <a:solidFill>
                  <a:srgbClr val="FFFFFF"/>
                </a:solidFill>
                <a:latin typeface="SBSansDisplay-Light"/>
                <a:cs typeface="SBSansDisplay-Light"/>
              </a:rPr>
              <a:t>1</a:t>
            </a:r>
            <a:endParaRPr sz="1200">
              <a:latin typeface="SBSansDisplay-Light"/>
              <a:cs typeface="SBSansDisplay-Light"/>
            </a:endParaRPr>
          </a:p>
        </p:txBody>
      </p:sp>
      <p:sp>
        <p:nvSpPr>
          <p:cNvPr id="5" name="Заголовок 4"/>
          <p:cNvSpPr>
            <a:spLocks/>
          </p:cNvSpPr>
          <p:nvPr/>
        </p:nvSpPr>
        <p:spPr bwMode="auto">
          <a:xfrm>
            <a:off x="685800" y="2667000"/>
            <a:ext cx="8305800" cy="190500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>
              <a:defRPr/>
            </a:pPr>
            <a:r>
              <a:rPr lang="ru-RU" sz="5400" b="1">
                <a:solidFill>
                  <a:srgbClr val="333F48"/>
                </a:solidFill>
                <a:latin typeface="SB Sans Display Semibold"/>
              </a:rPr>
              <a:t>Вопросы</a:t>
            </a:r>
            <a:br>
              <a:rPr lang="ru-RU" sz="5400" dirty="0">
                <a:solidFill>
                  <a:srgbClr val="333F48"/>
                </a:solidFill>
              </a:rPr>
            </a:br>
            <a:endParaRPr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Arial"/>
        <a:cs typeface="Arial"/>
      </a:majorFont>
      <a:minorFont>
        <a:latin typeface="Calibri"/>
        <a:ea typeface="Arial"/>
        <a:cs typeface="Arial"/>
      </a:minorFont>
    </a:fontScheme>
    <a:fmtScheme name="Стандартная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821</TotalTime>
  <Words>2267</Words>
  <Application>Microsoft Macintosh PowerPoint</Application>
  <DocSecurity>0</DocSecurity>
  <PresentationFormat>Широкоэкранный</PresentationFormat>
  <Paragraphs>624</Paragraphs>
  <Slides>94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9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94</vt:i4>
      </vt:variant>
    </vt:vector>
  </HeadingPairs>
  <TitlesOfParts>
    <vt:vector size="105" baseType="lpstr">
      <vt:lpstr>Arial</vt:lpstr>
      <vt:lpstr>Calibri</vt:lpstr>
      <vt:lpstr>Calibri Light</vt:lpstr>
      <vt:lpstr>Cambria Math</vt:lpstr>
      <vt:lpstr>SB Sans Display Light</vt:lpstr>
      <vt:lpstr>SB Sans Display Regular</vt:lpstr>
      <vt:lpstr>SB Sans Display Semibold</vt:lpstr>
      <vt:lpstr>SB Sans Text Light</vt:lpstr>
      <vt:lpstr>SBSansDisplay-Light</vt:lpstr>
      <vt:lpstr>Тема Office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светлый маг</dc:title>
  <dc:subject/>
  <dc:creator>Рабушко Анна Юрьевна</dc:creator>
  <cp:keywords/>
  <dc:description/>
  <cp:lastModifiedBy>Microsoft Office User</cp:lastModifiedBy>
  <cp:revision>462</cp:revision>
  <dcterms:created xsi:type="dcterms:W3CDTF">2020-09-16T07:07:55Z</dcterms:created>
  <dcterms:modified xsi:type="dcterms:W3CDTF">2022-01-31T15:02:51Z</dcterms:modified>
  <cp:category/>
  <dc:identifier/>
  <cp:contentStatus/>
  <dc:language/>
  <cp:version/>
</cp:coreProperties>
</file>